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332" r:id="rId3"/>
    <p:sldId id="339" r:id="rId4"/>
    <p:sldId id="341" r:id="rId5"/>
    <p:sldId id="340" r:id="rId6"/>
    <p:sldId id="344" r:id="rId7"/>
    <p:sldId id="343" r:id="rId8"/>
    <p:sldId id="342" r:id="rId9"/>
    <p:sldId id="333" r:id="rId10"/>
    <p:sldId id="334" r:id="rId11"/>
    <p:sldId id="335" r:id="rId12"/>
    <p:sldId id="336" r:id="rId13"/>
    <p:sldId id="337" r:id="rId14"/>
    <p:sldId id="322" r:id="rId15"/>
    <p:sldId id="323" r:id="rId16"/>
    <p:sldId id="324" r:id="rId17"/>
    <p:sldId id="325" r:id="rId18"/>
    <p:sldId id="326" r:id="rId19"/>
    <p:sldId id="327" r:id="rId20"/>
    <p:sldId id="320" r:id="rId21"/>
    <p:sldId id="321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6BD3"/>
    <a:srgbClr val="35B19D"/>
    <a:srgbClr val="042E17"/>
    <a:srgbClr val="4D4D4D"/>
    <a:srgbClr val="B92D14"/>
    <a:srgbClr val="35759D"/>
    <a:srgbClr val="20A6C6"/>
    <a:srgbClr val="DEDEDE"/>
    <a:srgbClr val="0033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36" autoAdjust="0"/>
    <p:restoredTop sz="95596" autoAdjust="0"/>
  </p:normalViewPr>
  <p:slideViewPr>
    <p:cSldViewPr>
      <p:cViewPr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AE1751-F1DF-4499-8FEE-696A8B8435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23071-DAF8-4938-AB17-5EF33859BAD3}">
      <dgm:prSet custT="1"/>
      <dgm:spPr>
        <a:solidFill>
          <a:srgbClr val="A66BD3"/>
        </a:solidFill>
      </dgm:spPr>
      <dgm:t>
        <a:bodyPr/>
        <a:lstStyle/>
        <a:p>
          <a:pPr rtl="0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</a:t>
          </a:r>
          <a:r>
            <a:rPr lang="ru-RU" sz="3200" b="1" dirty="0" smtClean="0"/>
            <a:t> </a:t>
          </a:r>
          <a:r>
            <a:rPr lang="ru-RU" sz="2800" b="1" dirty="0" smtClean="0"/>
            <a:t>- </a:t>
          </a:r>
          <a:r>
            <a:rPr lang="uk-UA" sz="2800" b="1" noProof="0" dirty="0" smtClean="0"/>
            <a:t>налагодження ефективної співпраці закладів освіти та </a:t>
          </a:r>
          <a:r>
            <a:rPr lang="uk-UA" sz="2800" b="1" noProof="0" dirty="0" err="1" smtClean="0"/>
            <a:t>ІРЦ</a:t>
          </a:r>
          <a:r>
            <a:rPr lang="uk-UA" sz="2800" b="1" noProof="0" dirty="0" smtClean="0"/>
            <a:t> щодо організації інклюзивного навчання.  </a:t>
          </a:r>
          <a:endParaRPr lang="uk-UA" sz="2800" noProof="0" dirty="0"/>
        </a:p>
      </dgm:t>
    </dgm:pt>
    <dgm:pt modelId="{10E5687B-85BF-4A7E-B79B-5A83C7B881ED}" type="parTrans" cxnId="{8DB4F0FB-4012-4BEC-901D-65B562D51CCE}">
      <dgm:prSet/>
      <dgm:spPr/>
      <dgm:t>
        <a:bodyPr/>
        <a:lstStyle/>
        <a:p>
          <a:endParaRPr lang="ru-RU"/>
        </a:p>
      </dgm:t>
    </dgm:pt>
    <dgm:pt modelId="{E3592043-D4E6-4B06-A19F-85E6B6104A99}" type="sibTrans" cxnId="{8DB4F0FB-4012-4BEC-901D-65B562D51CCE}">
      <dgm:prSet/>
      <dgm:spPr/>
      <dgm:t>
        <a:bodyPr/>
        <a:lstStyle/>
        <a:p>
          <a:endParaRPr lang="ru-RU"/>
        </a:p>
      </dgm:t>
    </dgm:pt>
    <dgm:pt modelId="{D0386767-D104-4B4E-BC29-EDEE2AC0D694}" type="pres">
      <dgm:prSet presAssocID="{BFAE1751-F1DF-4499-8FEE-696A8B8435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C443E-0507-478E-A568-737B18DC54B4}" type="pres">
      <dgm:prSet presAssocID="{BFAE1751-F1DF-4499-8FEE-696A8B843535}" presName="arrow" presStyleLbl="bgShp" presStyleIdx="0" presStyleCnt="1" custLinFactNeighborX="8824"/>
      <dgm:spPr/>
    </dgm:pt>
    <dgm:pt modelId="{C88832DB-7CEA-4341-9D7F-8C00B17E6DBB}" type="pres">
      <dgm:prSet presAssocID="{BFAE1751-F1DF-4499-8FEE-696A8B843535}" presName="linearProcess" presStyleCnt="0"/>
      <dgm:spPr/>
    </dgm:pt>
    <dgm:pt modelId="{3D5DF2FB-F9E4-4EEA-AF17-9755E6DFA947}" type="pres">
      <dgm:prSet presAssocID="{FB823071-DAF8-4938-AB17-5EF33859BAD3}" presName="textNode" presStyleLbl="node1" presStyleIdx="0" presStyleCnt="1" custScaleX="91114" custLinFactNeighborX="-2117" custLinFactNeighborY="-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90EC8-8BEC-42AA-9F6F-C5C4F4E983BD}" type="presOf" srcId="{FB823071-DAF8-4938-AB17-5EF33859BAD3}" destId="{3D5DF2FB-F9E4-4EEA-AF17-9755E6DFA947}" srcOrd="0" destOrd="0" presId="urn:microsoft.com/office/officeart/2005/8/layout/hProcess9"/>
    <dgm:cxn modelId="{8DB4F0FB-4012-4BEC-901D-65B562D51CCE}" srcId="{BFAE1751-F1DF-4499-8FEE-696A8B843535}" destId="{FB823071-DAF8-4938-AB17-5EF33859BAD3}" srcOrd="0" destOrd="0" parTransId="{10E5687B-85BF-4A7E-B79B-5A83C7B881ED}" sibTransId="{E3592043-D4E6-4B06-A19F-85E6B6104A99}"/>
    <dgm:cxn modelId="{83B7968B-0C74-4C64-8B68-958918BEB330}" type="presOf" srcId="{BFAE1751-F1DF-4499-8FEE-696A8B843535}" destId="{D0386767-D104-4B4E-BC29-EDEE2AC0D694}" srcOrd="0" destOrd="0" presId="urn:microsoft.com/office/officeart/2005/8/layout/hProcess9"/>
    <dgm:cxn modelId="{E17ADDB5-7090-4B81-8EC2-D4CD1C544E17}" type="presParOf" srcId="{D0386767-D104-4B4E-BC29-EDEE2AC0D694}" destId="{C02C443E-0507-478E-A568-737B18DC54B4}" srcOrd="0" destOrd="0" presId="urn:microsoft.com/office/officeart/2005/8/layout/hProcess9"/>
    <dgm:cxn modelId="{7E03EAAA-C1A4-4A01-ACA9-180EDCC73A2E}" type="presParOf" srcId="{D0386767-D104-4B4E-BC29-EDEE2AC0D694}" destId="{C88832DB-7CEA-4341-9D7F-8C00B17E6DBB}" srcOrd="1" destOrd="0" presId="urn:microsoft.com/office/officeart/2005/8/layout/hProcess9"/>
    <dgm:cxn modelId="{0C6EE2D8-48B9-45D0-9C26-34FB691571E9}" type="presParOf" srcId="{C88832DB-7CEA-4341-9D7F-8C00B17E6DBB}" destId="{3D5DF2FB-F9E4-4EEA-AF17-9755E6DFA94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FB2725-6CE1-458D-9991-59B78BDC65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D8C9F3-1C4F-415F-A8F0-407CAC76877B}">
      <dgm:prSet phldrT="[Текст]"/>
      <dgm:spPr>
        <a:solidFill>
          <a:srgbClr val="A66BD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- неготовність дітей та їхніх батьків взає­модіяти із дітьми, які мають особливі освітні потреби. </a:t>
          </a:r>
          <a:endParaRPr lang="ru-RU" dirty="0" smtClean="0"/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B373487-06C3-413D-919E-92C29DBAB0C9}" type="parTrans" cxnId="{A0B0A2D8-12F7-452E-8890-15107153FD9F}">
      <dgm:prSet/>
      <dgm:spPr/>
      <dgm:t>
        <a:bodyPr/>
        <a:lstStyle/>
        <a:p>
          <a:endParaRPr lang="ru-RU"/>
        </a:p>
      </dgm:t>
    </dgm:pt>
    <dgm:pt modelId="{6CBF4EB7-A047-4E79-89AE-0EFFB982AB49}" type="sibTrans" cxnId="{A0B0A2D8-12F7-452E-8890-15107153FD9F}">
      <dgm:prSet/>
      <dgm:spPr/>
      <dgm:t>
        <a:bodyPr/>
        <a:lstStyle/>
        <a:p>
          <a:endParaRPr lang="ru-RU"/>
        </a:p>
      </dgm:t>
    </dgm:pt>
    <dgm:pt modelId="{54A5DFB4-A21A-4F06-A0E0-DA1D44E5AE86}">
      <dgm:prSet phldrT="[Текст]" phldr="1"/>
      <dgm:spPr/>
      <dgm:t>
        <a:bodyPr/>
        <a:lstStyle/>
        <a:p>
          <a:endParaRPr lang="ru-RU"/>
        </a:p>
      </dgm:t>
    </dgm:pt>
    <dgm:pt modelId="{C51530AE-BEA4-4E3F-9C83-A95E07BA0E11}" type="parTrans" cxnId="{6A871F6D-4D6D-4C4D-884B-46A6B50A1BAC}">
      <dgm:prSet/>
      <dgm:spPr/>
      <dgm:t>
        <a:bodyPr/>
        <a:lstStyle/>
        <a:p>
          <a:endParaRPr lang="ru-RU"/>
        </a:p>
      </dgm:t>
    </dgm:pt>
    <dgm:pt modelId="{D4F820DF-89FF-42B6-97F8-7C45879A0F56}" type="sibTrans" cxnId="{6A871F6D-4D6D-4C4D-884B-46A6B50A1BAC}">
      <dgm:prSet/>
      <dgm:spPr/>
      <dgm:t>
        <a:bodyPr/>
        <a:lstStyle/>
        <a:p>
          <a:endParaRPr lang="ru-RU"/>
        </a:p>
      </dgm:t>
    </dgm:pt>
    <dgm:pt modelId="{9E22E6D2-63D4-4D17-B3C4-8F529C8B3CCD}">
      <dgm:prSet phldrT="[Текст]"/>
      <dgm:spPr>
        <a:solidFill>
          <a:srgbClr val="A66BD3"/>
        </a:solidFill>
      </dgm:spPr>
      <dgm:t>
        <a:bodyPr/>
        <a:lstStyle/>
        <a:p>
          <a:r>
            <a:rPr lang="uk-UA" dirty="0" smtClean="0"/>
            <a:t>- недостатня фахова підготовка педагогів до роботи в інклюзивних класах</a:t>
          </a:r>
          <a:r>
            <a:rPr lang="en-US" dirty="0" smtClean="0"/>
            <a:t>;</a:t>
          </a:r>
          <a:endParaRPr lang="ru-RU" dirty="0" smtClean="0"/>
        </a:p>
      </dgm:t>
    </dgm:pt>
    <dgm:pt modelId="{DB8ADC47-DC65-491B-80AD-262DA450F91E}" type="parTrans" cxnId="{6DBB1BAC-4252-4EB3-8A77-F271DA9EE5DA}">
      <dgm:prSet/>
      <dgm:spPr/>
      <dgm:t>
        <a:bodyPr/>
        <a:lstStyle/>
        <a:p>
          <a:endParaRPr lang="ru-RU"/>
        </a:p>
      </dgm:t>
    </dgm:pt>
    <dgm:pt modelId="{A2E381FA-90E5-4BF7-A8AA-72719339148A}" type="sibTrans" cxnId="{6DBB1BAC-4252-4EB3-8A77-F271DA9EE5DA}">
      <dgm:prSet/>
      <dgm:spPr/>
      <dgm:t>
        <a:bodyPr/>
        <a:lstStyle/>
        <a:p>
          <a:endParaRPr lang="ru-RU"/>
        </a:p>
      </dgm:t>
    </dgm:pt>
    <dgm:pt modelId="{9817F812-3CE1-4389-9310-CB8B24872E26}">
      <dgm:prSet/>
      <dgm:spPr>
        <a:solidFill>
          <a:srgbClr val="A66BD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- </a:t>
          </a:r>
          <a:r>
            <a:rPr lang="ru-RU" dirty="0" err="1" smtClean="0"/>
            <a:t>недостатня</a:t>
          </a:r>
          <a:r>
            <a:rPr lang="ru-RU" dirty="0" smtClean="0"/>
            <a:t> </a:t>
          </a:r>
          <a:r>
            <a:rPr lang="ru-RU" dirty="0" err="1" smtClean="0"/>
            <a:t>матеріально-технічна</a:t>
          </a:r>
          <a:r>
            <a:rPr lang="ru-RU" dirty="0" smtClean="0"/>
            <a:t> база </a:t>
          </a:r>
          <a:r>
            <a:rPr lang="ru-RU" dirty="0" err="1" smtClean="0"/>
            <a:t>сучасних</a:t>
          </a:r>
          <a:r>
            <a:rPr lang="ru-RU" dirty="0" smtClean="0"/>
            <a:t> </a:t>
          </a:r>
          <a:r>
            <a:rPr lang="ru-RU" dirty="0" err="1" smtClean="0"/>
            <a:t>шкіл</a:t>
          </a:r>
          <a:r>
            <a:rPr lang="en-US" dirty="0" smtClean="0"/>
            <a:t>;</a:t>
          </a:r>
          <a:endParaRPr lang="ru-RU" dirty="0"/>
        </a:p>
      </dgm:t>
    </dgm:pt>
    <dgm:pt modelId="{97595178-0148-4B0D-9C64-3083F62CB3E1}" type="parTrans" cxnId="{9A078C12-7A68-49CF-801F-7C79A2E5A2BC}">
      <dgm:prSet/>
      <dgm:spPr/>
      <dgm:t>
        <a:bodyPr/>
        <a:lstStyle/>
        <a:p>
          <a:endParaRPr lang="ru-RU"/>
        </a:p>
      </dgm:t>
    </dgm:pt>
    <dgm:pt modelId="{4F6DEF9F-BDD0-4971-8472-42F85C0572B2}" type="sibTrans" cxnId="{9A078C12-7A68-49CF-801F-7C79A2E5A2BC}">
      <dgm:prSet/>
      <dgm:spPr/>
      <dgm:t>
        <a:bodyPr/>
        <a:lstStyle/>
        <a:p>
          <a:endParaRPr lang="ru-RU"/>
        </a:p>
      </dgm:t>
    </dgm:pt>
    <dgm:pt modelId="{18A61323-A334-4E4D-AFD8-F7C960876EE7}" type="pres">
      <dgm:prSet presAssocID="{A5FB2725-6CE1-458D-9991-59B78BDC65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59532-933C-4DEA-8A2F-A051EDFEDE8A}" type="pres">
      <dgm:prSet presAssocID="{3CD8C9F3-1C4F-415F-A8F0-407CAC76877B}" presName="parentText" presStyleLbl="node1" presStyleIdx="0" presStyleCnt="3" custLinFactY="14756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07A26-FF44-4EB7-96F6-F058B0B56F4F}" type="pres">
      <dgm:prSet presAssocID="{3CD8C9F3-1C4F-415F-A8F0-407CAC76877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DD94A-6AD8-40DA-A594-05DD1DB28DB3}" type="pres">
      <dgm:prSet presAssocID="{9817F812-3CE1-4389-9310-CB8B24872E26}" presName="parentText" presStyleLbl="node1" presStyleIdx="1" presStyleCnt="3" custLinFactY="-137345" custLinFactNeighborX="-79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34D24-616D-45FE-8EC6-55705DF9ADB9}" type="pres">
      <dgm:prSet presAssocID="{4F6DEF9F-BDD0-4971-8472-42F85C0572B2}" presName="spacer" presStyleCnt="0"/>
      <dgm:spPr/>
    </dgm:pt>
    <dgm:pt modelId="{02BD7A58-A84B-464E-AFD5-599377E35751}" type="pres">
      <dgm:prSet presAssocID="{9E22E6D2-63D4-4D17-B3C4-8F529C8B3CCD}" presName="parentText" presStyleLbl="node1" presStyleIdx="2" presStyleCnt="3" custLinFactY="-130176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0A060-808D-4C2A-A7E8-232DDD297F0E}" type="presOf" srcId="{9817F812-3CE1-4389-9310-CB8B24872E26}" destId="{8C8DD94A-6AD8-40DA-A594-05DD1DB28DB3}" srcOrd="0" destOrd="0" presId="urn:microsoft.com/office/officeart/2005/8/layout/vList2"/>
    <dgm:cxn modelId="{3332283B-44CA-4C59-888B-8320BBAAC375}" type="presOf" srcId="{54A5DFB4-A21A-4F06-A0E0-DA1D44E5AE86}" destId="{0AA07A26-FF44-4EB7-96F6-F058B0B56F4F}" srcOrd="0" destOrd="0" presId="urn:microsoft.com/office/officeart/2005/8/layout/vList2"/>
    <dgm:cxn modelId="{7D41FF07-24E2-49C5-A989-6EF5E9056B64}" type="presOf" srcId="{A5FB2725-6CE1-458D-9991-59B78BDC65BD}" destId="{18A61323-A334-4E4D-AFD8-F7C960876EE7}" srcOrd="0" destOrd="0" presId="urn:microsoft.com/office/officeart/2005/8/layout/vList2"/>
    <dgm:cxn modelId="{A0B0A2D8-12F7-452E-8890-15107153FD9F}" srcId="{A5FB2725-6CE1-458D-9991-59B78BDC65BD}" destId="{3CD8C9F3-1C4F-415F-A8F0-407CAC76877B}" srcOrd="0" destOrd="0" parTransId="{EB373487-06C3-413D-919E-92C29DBAB0C9}" sibTransId="{6CBF4EB7-A047-4E79-89AE-0EFFB982AB49}"/>
    <dgm:cxn modelId="{B3668C28-039A-43F6-B1E1-CB1A003AACE4}" type="presOf" srcId="{3CD8C9F3-1C4F-415F-A8F0-407CAC76877B}" destId="{BD359532-933C-4DEA-8A2F-A051EDFEDE8A}" srcOrd="0" destOrd="0" presId="urn:microsoft.com/office/officeart/2005/8/layout/vList2"/>
    <dgm:cxn modelId="{6DBB1BAC-4252-4EB3-8A77-F271DA9EE5DA}" srcId="{A5FB2725-6CE1-458D-9991-59B78BDC65BD}" destId="{9E22E6D2-63D4-4D17-B3C4-8F529C8B3CCD}" srcOrd="2" destOrd="0" parTransId="{DB8ADC47-DC65-491B-80AD-262DA450F91E}" sibTransId="{A2E381FA-90E5-4BF7-A8AA-72719339148A}"/>
    <dgm:cxn modelId="{9A078C12-7A68-49CF-801F-7C79A2E5A2BC}" srcId="{A5FB2725-6CE1-458D-9991-59B78BDC65BD}" destId="{9817F812-3CE1-4389-9310-CB8B24872E26}" srcOrd="1" destOrd="0" parTransId="{97595178-0148-4B0D-9C64-3083F62CB3E1}" sibTransId="{4F6DEF9F-BDD0-4971-8472-42F85C0572B2}"/>
    <dgm:cxn modelId="{609C9A6C-4699-46E1-B8B5-83BD2F50AA9B}" type="presOf" srcId="{9E22E6D2-63D4-4D17-B3C4-8F529C8B3CCD}" destId="{02BD7A58-A84B-464E-AFD5-599377E35751}" srcOrd="0" destOrd="0" presId="urn:microsoft.com/office/officeart/2005/8/layout/vList2"/>
    <dgm:cxn modelId="{6A871F6D-4D6D-4C4D-884B-46A6B50A1BAC}" srcId="{3CD8C9F3-1C4F-415F-A8F0-407CAC76877B}" destId="{54A5DFB4-A21A-4F06-A0E0-DA1D44E5AE86}" srcOrd="0" destOrd="0" parTransId="{C51530AE-BEA4-4E3F-9C83-A95E07BA0E11}" sibTransId="{D4F820DF-89FF-42B6-97F8-7C45879A0F56}"/>
    <dgm:cxn modelId="{EF7E9AED-5F2A-46C1-93C4-CFDB86773036}" type="presParOf" srcId="{18A61323-A334-4E4D-AFD8-F7C960876EE7}" destId="{BD359532-933C-4DEA-8A2F-A051EDFEDE8A}" srcOrd="0" destOrd="0" presId="urn:microsoft.com/office/officeart/2005/8/layout/vList2"/>
    <dgm:cxn modelId="{0A26F39A-8380-442E-8C3F-A55DFC221023}" type="presParOf" srcId="{18A61323-A334-4E4D-AFD8-F7C960876EE7}" destId="{0AA07A26-FF44-4EB7-96F6-F058B0B56F4F}" srcOrd="1" destOrd="0" presId="urn:microsoft.com/office/officeart/2005/8/layout/vList2"/>
    <dgm:cxn modelId="{52DFF9F0-912D-4010-8FC4-3466F67F9905}" type="presParOf" srcId="{18A61323-A334-4E4D-AFD8-F7C960876EE7}" destId="{8C8DD94A-6AD8-40DA-A594-05DD1DB28DB3}" srcOrd="2" destOrd="0" presId="urn:microsoft.com/office/officeart/2005/8/layout/vList2"/>
    <dgm:cxn modelId="{D9D4B33A-48C6-494D-A72B-39FD7629F388}" type="presParOf" srcId="{18A61323-A334-4E4D-AFD8-F7C960876EE7}" destId="{A2D34D24-616D-45FE-8EC6-55705DF9ADB9}" srcOrd="3" destOrd="0" presId="urn:microsoft.com/office/officeart/2005/8/layout/vList2"/>
    <dgm:cxn modelId="{C8580870-1EB5-4A5D-A0E9-B9D282E982D1}" type="presParOf" srcId="{18A61323-A334-4E4D-AFD8-F7C960876EE7}" destId="{02BD7A58-A84B-464E-AFD5-599377E357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4705A-3B7D-46E7-8A10-898CBDD093E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28E112-56FA-45D0-B782-119936A4EEC3}">
      <dgm:prSet phldrT="[Текст]" custT="1"/>
      <dgm:spPr/>
      <dgm:t>
        <a:bodyPr/>
        <a:lstStyle/>
        <a:p>
          <a:r>
            <a:rPr lang="uk-UA" sz="1400" dirty="0" smtClean="0">
              <a:solidFill>
                <a:srgbClr val="7030A0"/>
              </a:solidFill>
            </a:rPr>
            <a:t>-</a:t>
          </a:r>
          <a:r>
            <a:rPr lang="en-US" sz="1400" dirty="0" smtClean="0">
              <a:solidFill>
                <a:srgbClr val="7030A0"/>
              </a:solidFill>
            </a:rPr>
            <a:t> </a:t>
          </a:r>
          <a:r>
            <a:rPr lang="uk-UA" sz="1800" dirty="0" smtClean="0">
              <a:solidFill>
                <a:srgbClr val="7030A0"/>
              </a:solidFill>
            </a:rPr>
            <a:t>проведення необхідного навчання педагогів для підвищення їхньої готовності до робо­ти в інклюзивних класах</a:t>
          </a:r>
          <a:endParaRPr lang="ru-RU" sz="1800" dirty="0">
            <a:solidFill>
              <a:srgbClr val="7030A0"/>
            </a:solidFill>
          </a:endParaRPr>
        </a:p>
      </dgm:t>
    </dgm:pt>
    <dgm:pt modelId="{0D861171-FDFA-40FA-AE72-3641FAB63481}" type="parTrans" cxnId="{0C0224B6-698C-4E61-B82A-047C6AEF0026}">
      <dgm:prSet/>
      <dgm:spPr/>
      <dgm:t>
        <a:bodyPr/>
        <a:lstStyle/>
        <a:p>
          <a:endParaRPr lang="ru-RU"/>
        </a:p>
      </dgm:t>
    </dgm:pt>
    <dgm:pt modelId="{6CAD237B-1D1F-4819-924C-9DD2FCF13885}" type="sibTrans" cxnId="{0C0224B6-698C-4E61-B82A-047C6AEF0026}">
      <dgm:prSet/>
      <dgm:spPr/>
      <dgm:t>
        <a:bodyPr/>
        <a:lstStyle/>
        <a:p>
          <a:endParaRPr lang="ru-RU"/>
        </a:p>
      </dgm:t>
    </dgm:pt>
    <dgm:pt modelId="{A93E351F-2AB1-471D-A54C-D0837ACDA7A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dirty="0" smtClean="0">
              <a:solidFill>
                <a:srgbClr val="7030A0"/>
              </a:solidFill>
            </a:rPr>
            <a:t>- </a:t>
          </a:r>
          <a:r>
            <a:rPr lang="uk-UA" sz="1800" dirty="0" smtClean="0">
              <a:solidFill>
                <a:srgbClr val="7030A0"/>
              </a:solidFill>
            </a:rPr>
            <a:t>покращання матеріального забезпечення, залучення додаткових спонсорських коштів та адміністративного ресурсу; </a:t>
          </a:r>
          <a:endParaRPr lang="ru-RU" sz="1400" dirty="0"/>
        </a:p>
      </dgm:t>
    </dgm:pt>
    <dgm:pt modelId="{972E3374-6C3A-460A-8BEB-9A342E1B8E42}" type="parTrans" cxnId="{09CF86EA-AFF9-4402-AA32-8C29E025C887}">
      <dgm:prSet/>
      <dgm:spPr/>
      <dgm:t>
        <a:bodyPr/>
        <a:lstStyle/>
        <a:p>
          <a:endParaRPr lang="ru-RU"/>
        </a:p>
      </dgm:t>
    </dgm:pt>
    <dgm:pt modelId="{81DE2921-ABB9-42F7-991A-5CDACD9DAD2E}" type="sibTrans" cxnId="{09CF86EA-AFF9-4402-AA32-8C29E025C887}">
      <dgm:prSet/>
      <dgm:spPr/>
      <dgm:t>
        <a:bodyPr/>
        <a:lstStyle/>
        <a:p>
          <a:endParaRPr lang="ru-RU"/>
        </a:p>
      </dgm:t>
    </dgm:pt>
    <dgm:pt modelId="{67106D27-9EFE-4450-B0FA-8737E909FCA6}">
      <dgm:prSet custT="1"/>
      <dgm:spPr/>
      <dgm:t>
        <a:bodyPr/>
        <a:lstStyle/>
        <a:p>
          <a:r>
            <a:rPr lang="uk-UA" sz="1800" dirty="0" smtClean="0">
              <a:solidFill>
                <a:srgbClr val="7030A0"/>
              </a:solidFill>
            </a:rPr>
            <a:t>-проведення спеціальної просвітницької роботи серед громадськості, батьків, дітей для формування сучасних демократичних настанов щодо дітей з особливими потребами</a:t>
          </a:r>
          <a:r>
            <a:rPr lang="uk-UA" sz="1800" dirty="0" smtClean="0"/>
            <a:t>.</a:t>
          </a:r>
          <a:endParaRPr lang="ru-RU" sz="1800" dirty="0"/>
        </a:p>
      </dgm:t>
    </dgm:pt>
    <dgm:pt modelId="{A9556EE1-FDC2-4654-BBE0-5517A620E879}" type="parTrans" cxnId="{99659F13-A399-4EB7-8230-BB94136046F4}">
      <dgm:prSet/>
      <dgm:spPr/>
      <dgm:t>
        <a:bodyPr/>
        <a:lstStyle/>
        <a:p>
          <a:endParaRPr lang="ru-RU"/>
        </a:p>
      </dgm:t>
    </dgm:pt>
    <dgm:pt modelId="{53BA2E3D-6A8E-4A79-AD1F-76BA299C9DD7}" type="sibTrans" cxnId="{99659F13-A399-4EB7-8230-BB94136046F4}">
      <dgm:prSet/>
      <dgm:spPr/>
      <dgm:t>
        <a:bodyPr/>
        <a:lstStyle/>
        <a:p>
          <a:endParaRPr lang="ru-RU"/>
        </a:p>
      </dgm:t>
    </dgm:pt>
    <dgm:pt modelId="{7E1F2115-614A-49D8-B287-DD722E2A87A8}" type="pres">
      <dgm:prSet presAssocID="{7074705A-3B7D-46E7-8A10-898CBDD093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BA8D66-83A8-45AA-A21F-1C536EB5B598}" type="pres">
      <dgm:prSet presAssocID="{1E28E112-56FA-45D0-B782-119936A4EEC3}" presName="composite" presStyleCnt="0"/>
      <dgm:spPr/>
    </dgm:pt>
    <dgm:pt modelId="{8FD69CC3-D8EB-4A48-BA8E-CB02FB879DA4}" type="pres">
      <dgm:prSet presAssocID="{1E28E112-56FA-45D0-B782-119936A4EEC3}" presName="rect1" presStyleLbl="trAlignAcc1" presStyleIdx="0" presStyleCnt="3" custScaleX="164615" custLinFactNeighborX="21064" custLinFactNeighborY="-1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18B00-46BB-4EAD-BFAA-2699BA9784BD}" type="pres">
      <dgm:prSet presAssocID="{1E28E112-56FA-45D0-B782-119936A4EEC3}" presName="rect2" presStyleLbl="fgImgPlace1" presStyleIdx="0" presStyleCnt="3" custLinFactNeighborX="-61723" custLinFactNeighborY="-512"/>
      <dgm:spPr/>
    </dgm:pt>
    <dgm:pt modelId="{567B66F3-9876-496A-A376-650B22266238}" type="pres">
      <dgm:prSet presAssocID="{6CAD237B-1D1F-4819-924C-9DD2FCF13885}" presName="sibTrans" presStyleCnt="0"/>
      <dgm:spPr/>
    </dgm:pt>
    <dgm:pt modelId="{076CE23A-C18B-4D23-A8FD-96789B2900D8}" type="pres">
      <dgm:prSet presAssocID="{A93E351F-2AB1-471D-A54C-D0837ACDA7A0}" presName="composite" presStyleCnt="0"/>
      <dgm:spPr/>
    </dgm:pt>
    <dgm:pt modelId="{96C337DB-E2E4-4D08-AE0E-F250DDD75B24}" type="pres">
      <dgm:prSet presAssocID="{A93E351F-2AB1-471D-A54C-D0837ACDA7A0}" presName="rect1" presStyleLbl="trAlignAcc1" presStyleIdx="1" presStyleCnt="3" custScaleX="164922" custLinFactNeighborX="17815" custLinFactNeighborY="-12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59AB-2C8A-4D3D-81EC-BDA35007661C}" type="pres">
      <dgm:prSet presAssocID="{A93E351F-2AB1-471D-A54C-D0837ACDA7A0}" presName="rect2" presStyleLbl="fgImgPlace1" presStyleIdx="1" presStyleCnt="3" custLinFactNeighborX="-61723" custLinFactNeighborY="2674"/>
      <dgm:spPr/>
    </dgm:pt>
    <dgm:pt modelId="{96AA65DF-6528-4FB0-BC95-15AE4B8A03E4}" type="pres">
      <dgm:prSet presAssocID="{81DE2921-ABB9-42F7-991A-5CDACD9DAD2E}" presName="sibTrans" presStyleCnt="0"/>
      <dgm:spPr/>
    </dgm:pt>
    <dgm:pt modelId="{9DF25AA0-5C41-4190-BC44-50FA0C5176DB}" type="pres">
      <dgm:prSet presAssocID="{67106D27-9EFE-4450-B0FA-8737E909FCA6}" presName="composite" presStyleCnt="0"/>
      <dgm:spPr/>
    </dgm:pt>
    <dgm:pt modelId="{4969371C-5613-4DA5-A204-F7E144CBAF5C}" type="pres">
      <dgm:prSet presAssocID="{67106D27-9EFE-4450-B0FA-8737E909FCA6}" presName="rect1" presStyleLbl="trAlignAcc1" presStyleIdx="2" presStyleCnt="3" custScaleX="167332" custLinFactNeighborX="26625" custLinFactNeighborY="-1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1B351-26FD-450F-B625-7E885268F44A}" type="pres">
      <dgm:prSet presAssocID="{67106D27-9EFE-4450-B0FA-8737E909FCA6}" presName="rect2" presStyleLbl="fgImgPlace1" presStyleIdx="2" presStyleCnt="3" custLinFactNeighborX="-61723" custLinFactNeighborY="-618"/>
      <dgm:spPr/>
    </dgm:pt>
  </dgm:ptLst>
  <dgm:cxnLst>
    <dgm:cxn modelId="{5808B0FB-8008-492B-ACFC-9D77FC013225}" type="presOf" srcId="{A93E351F-2AB1-471D-A54C-D0837ACDA7A0}" destId="{96C337DB-E2E4-4D08-AE0E-F250DDD75B24}" srcOrd="0" destOrd="0" presId="urn:microsoft.com/office/officeart/2008/layout/PictureStrips"/>
    <dgm:cxn modelId="{9C46822A-165A-4AD2-84CB-312B975614CA}" type="presOf" srcId="{1E28E112-56FA-45D0-B782-119936A4EEC3}" destId="{8FD69CC3-D8EB-4A48-BA8E-CB02FB879DA4}" srcOrd="0" destOrd="0" presId="urn:microsoft.com/office/officeart/2008/layout/PictureStrips"/>
    <dgm:cxn modelId="{0C0224B6-698C-4E61-B82A-047C6AEF0026}" srcId="{7074705A-3B7D-46E7-8A10-898CBDD093E6}" destId="{1E28E112-56FA-45D0-B782-119936A4EEC3}" srcOrd="0" destOrd="0" parTransId="{0D861171-FDFA-40FA-AE72-3641FAB63481}" sibTransId="{6CAD237B-1D1F-4819-924C-9DD2FCF13885}"/>
    <dgm:cxn modelId="{06887112-FAF7-4965-B2F2-28CF27073D10}" type="presOf" srcId="{7074705A-3B7D-46E7-8A10-898CBDD093E6}" destId="{7E1F2115-614A-49D8-B287-DD722E2A87A8}" srcOrd="0" destOrd="0" presId="urn:microsoft.com/office/officeart/2008/layout/PictureStrips"/>
    <dgm:cxn modelId="{09CF86EA-AFF9-4402-AA32-8C29E025C887}" srcId="{7074705A-3B7D-46E7-8A10-898CBDD093E6}" destId="{A93E351F-2AB1-471D-A54C-D0837ACDA7A0}" srcOrd="1" destOrd="0" parTransId="{972E3374-6C3A-460A-8BEB-9A342E1B8E42}" sibTransId="{81DE2921-ABB9-42F7-991A-5CDACD9DAD2E}"/>
    <dgm:cxn modelId="{2C159356-FB48-4D53-9534-920CE5FA4150}" type="presOf" srcId="{67106D27-9EFE-4450-B0FA-8737E909FCA6}" destId="{4969371C-5613-4DA5-A204-F7E144CBAF5C}" srcOrd="0" destOrd="0" presId="urn:microsoft.com/office/officeart/2008/layout/PictureStrips"/>
    <dgm:cxn modelId="{99659F13-A399-4EB7-8230-BB94136046F4}" srcId="{7074705A-3B7D-46E7-8A10-898CBDD093E6}" destId="{67106D27-9EFE-4450-B0FA-8737E909FCA6}" srcOrd="2" destOrd="0" parTransId="{A9556EE1-FDC2-4654-BBE0-5517A620E879}" sibTransId="{53BA2E3D-6A8E-4A79-AD1F-76BA299C9DD7}"/>
    <dgm:cxn modelId="{624E07B2-1346-4048-975A-ADF89868D466}" type="presParOf" srcId="{7E1F2115-614A-49D8-B287-DD722E2A87A8}" destId="{90BA8D66-83A8-45AA-A21F-1C536EB5B598}" srcOrd="0" destOrd="0" presId="urn:microsoft.com/office/officeart/2008/layout/PictureStrips"/>
    <dgm:cxn modelId="{BA6C89D1-BFC5-4676-87A0-CF9D3113963A}" type="presParOf" srcId="{90BA8D66-83A8-45AA-A21F-1C536EB5B598}" destId="{8FD69CC3-D8EB-4A48-BA8E-CB02FB879DA4}" srcOrd="0" destOrd="0" presId="urn:microsoft.com/office/officeart/2008/layout/PictureStrips"/>
    <dgm:cxn modelId="{43A89427-C910-42C0-81DB-D58768D08B6D}" type="presParOf" srcId="{90BA8D66-83A8-45AA-A21F-1C536EB5B598}" destId="{0CE18B00-46BB-4EAD-BFAA-2699BA9784BD}" srcOrd="1" destOrd="0" presId="urn:microsoft.com/office/officeart/2008/layout/PictureStrips"/>
    <dgm:cxn modelId="{3657668C-052D-42E9-BBD0-2FCEA80CE986}" type="presParOf" srcId="{7E1F2115-614A-49D8-B287-DD722E2A87A8}" destId="{567B66F3-9876-496A-A376-650B22266238}" srcOrd="1" destOrd="0" presId="urn:microsoft.com/office/officeart/2008/layout/PictureStrips"/>
    <dgm:cxn modelId="{8C43F6AE-6AB8-491D-A812-DBD2637E769F}" type="presParOf" srcId="{7E1F2115-614A-49D8-B287-DD722E2A87A8}" destId="{076CE23A-C18B-4D23-A8FD-96789B2900D8}" srcOrd="2" destOrd="0" presId="urn:microsoft.com/office/officeart/2008/layout/PictureStrips"/>
    <dgm:cxn modelId="{6FBD27F4-8AB5-4B9B-A76C-A5B30804D595}" type="presParOf" srcId="{076CE23A-C18B-4D23-A8FD-96789B2900D8}" destId="{96C337DB-E2E4-4D08-AE0E-F250DDD75B24}" srcOrd="0" destOrd="0" presId="urn:microsoft.com/office/officeart/2008/layout/PictureStrips"/>
    <dgm:cxn modelId="{B24011D2-19FF-4046-BECE-D2ACEA11179A}" type="presParOf" srcId="{076CE23A-C18B-4D23-A8FD-96789B2900D8}" destId="{DBA659AB-2C8A-4D3D-81EC-BDA35007661C}" srcOrd="1" destOrd="0" presId="urn:microsoft.com/office/officeart/2008/layout/PictureStrips"/>
    <dgm:cxn modelId="{552AC7F2-D7DF-44EE-ACAC-5D126B278061}" type="presParOf" srcId="{7E1F2115-614A-49D8-B287-DD722E2A87A8}" destId="{96AA65DF-6528-4FB0-BC95-15AE4B8A03E4}" srcOrd="3" destOrd="0" presId="urn:microsoft.com/office/officeart/2008/layout/PictureStrips"/>
    <dgm:cxn modelId="{95E04B56-03F2-4CCD-8878-9DAC55637660}" type="presParOf" srcId="{7E1F2115-614A-49D8-B287-DD722E2A87A8}" destId="{9DF25AA0-5C41-4190-BC44-50FA0C5176DB}" srcOrd="4" destOrd="0" presId="urn:microsoft.com/office/officeart/2008/layout/PictureStrips"/>
    <dgm:cxn modelId="{99CAAA38-D6E6-457F-9482-5B8387907A5B}" type="presParOf" srcId="{9DF25AA0-5C41-4190-BC44-50FA0C5176DB}" destId="{4969371C-5613-4DA5-A204-F7E144CBAF5C}" srcOrd="0" destOrd="0" presId="urn:microsoft.com/office/officeart/2008/layout/PictureStrips"/>
    <dgm:cxn modelId="{75BA0DDE-1FCB-4565-AF75-D263F7F6DBF9}" type="presParOf" srcId="{9DF25AA0-5C41-4190-BC44-50FA0C5176DB}" destId="{3161B351-26FD-450F-B625-7E885268F4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E1751-F1DF-4499-8FEE-696A8B84353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823071-DAF8-4938-AB17-5EF33859BAD3}">
      <dgm:prSet/>
      <dgm:spPr>
        <a:solidFill>
          <a:srgbClr val="A66BD3"/>
        </a:solidFill>
      </dgm:spPr>
      <dgm:t>
        <a:bodyPr/>
        <a:lstStyle/>
        <a:p>
          <a:pPr rtl="0"/>
          <a:r>
            <a:rPr lang="ru-RU" b="1" dirty="0" smtClean="0"/>
            <a:t>Нормативно-</a:t>
          </a:r>
          <a:r>
            <a:rPr lang="ru-RU" b="1" dirty="0" err="1" smtClean="0"/>
            <a:t>правова</a:t>
          </a:r>
          <a:r>
            <a:rPr lang="ru-RU" b="1" dirty="0" smtClean="0"/>
            <a:t> </a:t>
          </a:r>
          <a:r>
            <a:rPr lang="ru-RU" b="1" dirty="0" err="1" smtClean="0"/>
            <a:t>документація</a:t>
          </a:r>
          <a:r>
            <a:rPr lang="ru-RU" b="1" dirty="0" smtClean="0"/>
            <a:t> </a:t>
          </a:r>
          <a:br>
            <a:rPr lang="ru-RU" b="1" dirty="0" smtClean="0"/>
          </a:br>
          <a:r>
            <a:rPr lang="ru-RU" b="1" dirty="0" err="1" smtClean="0"/>
            <a:t>інклюзивної</a:t>
          </a:r>
          <a:r>
            <a:rPr lang="ru-RU" b="1" dirty="0" smtClean="0"/>
            <a:t> </a:t>
          </a:r>
          <a:r>
            <a:rPr lang="ru-RU" b="1" dirty="0" err="1" smtClean="0"/>
            <a:t>освіти</a:t>
          </a: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10E5687B-85BF-4A7E-B79B-5A83C7B881ED}" type="parTrans" cxnId="{8DB4F0FB-4012-4BEC-901D-65B562D51CCE}">
      <dgm:prSet/>
      <dgm:spPr/>
      <dgm:t>
        <a:bodyPr/>
        <a:lstStyle/>
        <a:p>
          <a:endParaRPr lang="ru-RU"/>
        </a:p>
      </dgm:t>
    </dgm:pt>
    <dgm:pt modelId="{E3592043-D4E6-4B06-A19F-85E6B6104A99}" type="sibTrans" cxnId="{8DB4F0FB-4012-4BEC-901D-65B562D51CCE}">
      <dgm:prSet/>
      <dgm:spPr/>
      <dgm:t>
        <a:bodyPr/>
        <a:lstStyle/>
        <a:p>
          <a:endParaRPr lang="ru-RU"/>
        </a:p>
      </dgm:t>
    </dgm:pt>
    <dgm:pt modelId="{D0386767-D104-4B4E-BC29-EDEE2AC0D694}" type="pres">
      <dgm:prSet presAssocID="{BFAE1751-F1DF-4499-8FEE-696A8B84353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2C443E-0507-478E-A568-737B18DC54B4}" type="pres">
      <dgm:prSet presAssocID="{BFAE1751-F1DF-4499-8FEE-696A8B843535}" presName="arrow" presStyleLbl="bgShp" presStyleIdx="0" presStyleCnt="1" custLinFactNeighborX="8824"/>
      <dgm:spPr/>
    </dgm:pt>
    <dgm:pt modelId="{C88832DB-7CEA-4341-9D7F-8C00B17E6DBB}" type="pres">
      <dgm:prSet presAssocID="{BFAE1751-F1DF-4499-8FEE-696A8B843535}" presName="linearProcess" presStyleCnt="0"/>
      <dgm:spPr/>
    </dgm:pt>
    <dgm:pt modelId="{3D5DF2FB-F9E4-4EEA-AF17-9755E6DFA947}" type="pres">
      <dgm:prSet presAssocID="{FB823071-DAF8-4938-AB17-5EF33859BAD3}" presName="textNode" presStyleLbl="node1" presStyleIdx="0" presStyleCnt="1" custScaleX="91114" custLinFactNeighborX="-2117" custLinFactNeighborY="-1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179A1-9D31-4A6E-AD1A-2D50D01AF1E3}" type="presOf" srcId="{BFAE1751-F1DF-4499-8FEE-696A8B843535}" destId="{D0386767-D104-4B4E-BC29-EDEE2AC0D694}" srcOrd="0" destOrd="0" presId="urn:microsoft.com/office/officeart/2005/8/layout/hProcess9"/>
    <dgm:cxn modelId="{8DB4F0FB-4012-4BEC-901D-65B562D51CCE}" srcId="{BFAE1751-F1DF-4499-8FEE-696A8B843535}" destId="{FB823071-DAF8-4938-AB17-5EF33859BAD3}" srcOrd="0" destOrd="0" parTransId="{10E5687B-85BF-4A7E-B79B-5A83C7B881ED}" sibTransId="{E3592043-D4E6-4B06-A19F-85E6B6104A99}"/>
    <dgm:cxn modelId="{1AC5D16C-D89B-4AE6-9E37-B2676F3D1090}" type="presOf" srcId="{FB823071-DAF8-4938-AB17-5EF33859BAD3}" destId="{3D5DF2FB-F9E4-4EEA-AF17-9755E6DFA947}" srcOrd="0" destOrd="0" presId="urn:microsoft.com/office/officeart/2005/8/layout/hProcess9"/>
    <dgm:cxn modelId="{6BF64EFD-391B-4760-9752-8759CCACEF28}" type="presParOf" srcId="{D0386767-D104-4B4E-BC29-EDEE2AC0D694}" destId="{C02C443E-0507-478E-A568-737B18DC54B4}" srcOrd="0" destOrd="0" presId="urn:microsoft.com/office/officeart/2005/8/layout/hProcess9"/>
    <dgm:cxn modelId="{8D3CD7D0-6D46-4990-ABC6-E1D059B00325}" type="presParOf" srcId="{D0386767-D104-4B4E-BC29-EDEE2AC0D694}" destId="{C88832DB-7CEA-4341-9D7F-8C00B17E6DBB}" srcOrd="1" destOrd="0" presId="urn:microsoft.com/office/officeart/2005/8/layout/hProcess9"/>
    <dgm:cxn modelId="{5AC69917-CF52-417F-92DD-18049A590423}" type="presParOf" srcId="{C88832DB-7CEA-4341-9D7F-8C00B17E6DBB}" destId="{3D5DF2FB-F9E4-4EEA-AF17-9755E6DFA94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120DB-4B7F-4FB6-B3A3-77A1D0158DF1}" type="doc">
      <dgm:prSet loTypeId="urn:microsoft.com/office/officeart/2005/8/layout/hProcess9" loCatId="process" qsTypeId="urn:microsoft.com/office/officeart/2005/8/quickstyle/3d2#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64CAE65-D139-4D5D-B14E-65F59229A083}">
      <dgm:prSet/>
      <dgm:spPr>
        <a:gradFill rotWithShape="0">
          <a:gsLst>
            <a:gs pos="100000">
              <a:srgbClr val="A66BD3"/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rtl="0"/>
          <a:r>
            <a:rPr lang="ru-RU" b="1" dirty="0" smtClean="0"/>
            <a:t>КОМПЛЕКСНА </a:t>
          </a:r>
          <a:br>
            <a:rPr lang="ru-RU" b="1" dirty="0" smtClean="0"/>
          </a:br>
          <a:r>
            <a:rPr lang="ru-RU" b="1" dirty="0" smtClean="0"/>
            <a:t>ПСИХОЛОГО-ПЕДАГОГІЧНА </a:t>
          </a:r>
          <a:br>
            <a:rPr lang="ru-RU" b="1" dirty="0" smtClean="0"/>
          </a:br>
          <a:r>
            <a:rPr lang="ru-RU" b="1" dirty="0" smtClean="0"/>
            <a:t>ОЦІНКА РОЗВИТКУ ДІТЕЙ</a:t>
          </a:r>
          <a:br>
            <a:rPr lang="ru-RU" b="1" dirty="0" smtClean="0"/>
          </a:br>
          <a:r>
            <a:rPr lang="ru-RU" b="1" dirty="0" smtClean="0"/>
            <a:t>З 2 ДО 18 РОКІВ</a:t>
          </a:r>
          <a:br>
            <a:rPr lang="ru-RU" b="1" dirty="0" smtClean="0"/>
          </a:br>
          <a:endParaRPr lang="ru-RU" dirty="0"/>
        </a:p>
      </dgm:t>
    </dgm:pt>
    <dgm:pt modelId="{7E8BDB1C-CEC4-4524-ACBD-31F8645732BD}" type="parTrans" cxnId="{2089E7CF-7C49-49D8-A3E0-85ACBDCD1515}">
      <dgm:prSet/>
      <dgm:spPr/>
      <dgm:t>
        <a:bodyPr/>
        <a:lstStyle/>
        <a:p>
          <a:endParaRPr lang="ru-RU"/>
        </a:p>
      </dgm:t>
    </dgm:pt>
    <dgm:pt modelId="{26EA673C-D393-4088-8575-045AE55E167C}" type="sibTrans" cxnId="{2089E7CF-7C49-49D8-A3E0-85ACBDCD1515}">
      <dgm:prSet/>
      <dgm:spPr/>
      <dgm:t>
        <a:bodyPr/>
        <a:lstStyle/>
        <a:p>
          <a:endParaRPr lang="ru-RU"/>
        </a:p>
      </dgm:t>
    </dgm:pt>
    <dgm:pt modelId="{249D66A2-EBAB-45DB-8EA8-EB9BDF82A58C}" type="pres">
      <dgm:prSet presAssocID="{F25120DB-4B7F-4FB6-B3A3-77A1D0158D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8BD37-1AE4-4B0A-93B7-81B9A132DEC5}" type="pres">
      <dgm:prSet presAssocID="{F25120DB-4B7F-4FB6-B3A3-77A1D0158DF1}" presName="arrow" presStyleLbl="bgShp" presStyleIdx="0" presStyleCnt="1"/>
      <dgm:spPr/>
    </dgm:pt>
    <dgm:pt modelId="{FE538A8E-3781-443C-B5BB-70D5806120AE}" type="pres">
      <dgm:prSet presAssocID="{F25120DB-4B7F-4FB6-B3A3-77A1D0158DF1}" presName="linearProcess" presStyleCnt="0"/>
      <dgm:spPr/>
    </dgm:pt>
    <dgm:pt modelId="{34915B3D-EC9A-4A91-8716-3F4ED820B37E}" type="pres">
      <dgm:prSet presAssocID="{364CAE65-D139-4D5D-B14E-65F59229A083}" presName="textNode" presStyleLbl="node1" presStyleIdx="0" presStyleCnt="1" custLinFactNeighborX="-10667" custLinFactNeighborY="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89E7CF-7C49-49D8-A3E0-85ACBDCD1515}" srcId="{F25120DB-4B7F-4FB6-B3A3-77A1D0158DF1}" destId="{364CAE65-D139-4D5D-B14E-65F59229A083}" srcOrd="0" destOrd="0" parTransId="{7E8BDB1C-CEC4-4524-ACBD-31F8645732BD}" sibTransId="{26EA673C-D393-4088-8575-045AE55E167C}"/>
    <dgm:cxn modelId="{5DFD09B5-E7D8-4FD1-98EB-56D10870F04F}" type="presOf" srcId="{F25120DB-4B7F-4FB6-B3A3-77A1D0158DF1}" destId="{249D66A2-EBAB-45DB-8EA8-EB9BDF82A58C}" srcOrd="0" destOrd="0" presId="urn:microsoft.com/office/officeart/2005/8/layout/hProcess9"/>
    <dgm:cxn modelId="{2EA73F12-0356-4388-A839-3CCC32800449}" type="presOf" srcId="{364CAE65-D139-4D5D-B14E-65F59229A083}" destId="{34915B3D-EC9A-4A91-8716-3F4ED820B37E}" srcOrd="0" destOrd="0" presId="urn:microsoft.com/office/officeart/2005/8/layout/hProcess9"/>
    <dgm:cxn modelId="{B2D41D64-B615-47A2-AED0-C4515776F782}" type="presParOf" srcId="{249D66A2-EBAB-45DB-8EA8-EB9BDF82A58C}" destId="{F8F8BD37-1AE4-4B0A-93B7-81B9A132DEC5}" srcOrd="0" destOrd="0" presId="urn:microsoft.com/office/officeart/2005/8/layout/hProcess9"/>
    <dgm:cxn modelId="{0256BED1-948B-48D2-851A-ED864CF431CA}" type="presParOf" srcId="{249D66A2-EBAB-45DB-8EA8-EB9BDF82A58C}" destId="{FE538A8E-3781-443C-B5BB-70D5806120AE}" srcOrd="1" destOrd="0" presId="urn:microsoft.com/office/officeart/2005/8/layout/hProcess9"/>
    <dgm:cxn modelId="{AAEC9D53-4949-4C58-A3D2-D05EB99D05C3}" type="presParOf" srcId="{FE538A8E-3781-443C-B5BB-70D5806120AE}" destId="{34915B3D-EC9A-4A91-8716-3F4ED820B37E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C1EAF-CD76-4EF9-943C-76259FC8C392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F3FD7F-2740-4982-905C-0E85371FD5DA}">
      <dgm:prSet/>
      <dgm:spPr/>
      <dgm:t>
        <a:bodyPr/>
        <a:lstStyle/>
        <a:p>
          <a:pPr rtl="0"/>
          <a:r>
            <a:rPr lang="uk-UA" b="1" dirty="0" smtClean="0">
              <a:solidFill>
                <a:srgbClr val="7030A0"/>
              </a:solidFill>
            </a:rPr>
            <a:t>Дошкільники</a:t>
          </a:r>
          <a:endParaRPr lang="ru-RU" dirty="0">
            <a:solidFill>
              <a:srgbClr val="7030A0"/>
            </a:solidFill>
          </a:endParaRPr>
        </a:p>
      </dgm:t>
    </dgm:pt>
    <dgm:pt modelId="{42DCA059-BA03-47E8-BCC0-89A9E5468762}" type="parTrans" cxnId="{DEB63C3D-3463-4852-9471-328C24A82B6E}">
      <dgm:prSet/>
      <dgm:spPr/>
      <dgm:t>
        <a:bodyPr/>
        <a:lstStyle/>
        <a:p>
          <a:endParaRPr lang="ru-RU"/>
        </a:p>
      </dgm:t>
    </dgm:pt>
    <dgm:pt modelId="{F66B85B4-CDAD-4DFC-84ED-E176512132AC}" type="sibTrans" cxnId="{DEB63C3D-3463-4852-9471-328C24A82B6E}">
      <dgm:prSet/>
      <dgm:spPr/>
      <dgm:t>
        <a:bodyPr/>
        <a:lstStyle/>
        <a:p>
          <a:endParaRPr lang="ru-RU"/>
        </a:p>
      </dgm:t>
    </dgm:pt>
    <dgm:pt modelId="{620F6326-B38C-4DA6-8DE0-FD66A84379CC}">
      <dgm:prSet/>
      <dgm:spPr/>
      <dgm:t>
        <a:bodyPr/>
        <a:lstStyle/>
        <a:p>
          <a:pPr rtl="0"/>
          <a:r>
            <a:rPr lang="uk-UA" dirty="0" smtClean="0"/>
            <a:t>Особливості ігрової діяльності</a:t>
          </a:r>
          <a:endParaRPr lang="ru-RU" dirty="0"/>
        </a:p>
      </dgm:t>
    </dgm:pt>
    <dgm:pt modelId="{A80E9793-5AE3-4986-8DF3-423BCBD7D0FD}" type="parTrans" cxnId="{3F96B6DE-F56F-4875-9894-AC1EA851093A}">
      <dgm:prSet/>
      <dgm:spPr/>
      <dgm:t>
        <a:bodyPr/>
        <a:lstStyle/>
        <a:p>
          <a:endParaRPr lang="ru-RU"/>
        </a:p>
      </dgm:t>
    </dgm:pt>
    <dgm:pt modelId="{E7204CCA-8FF0-43ED-9549-1F177B31A957}" type="sibTrans" cxnId="{3F96B6DE-F56F-4875-9894-AC1EA851093A}">
      <dgm:prSet/>
      <dgm:spPr/>
      <dgm:t>
        <a:bodyPr/>
        <a:lstStyle/>
        <a:p>
          <a:endParaRPr lang="ru-RU"/>
        </a:p>
      </dgm:t>
    </dgm:pt>
    <dgm:pt modelId="{F2725993-049C-48DB-9DC1-104328497C52}">
      <dgm:prSet/>
      <dgm:spPr/>
      <dgm:t>
        <a:bodyPr/>
        <a:lstStyle/>
        <a:p>
          <a:pPr rtl="0"/>
          <a:r>
            <a:rPr lang="uk-UA" smtClean="0"/>
            <a:t>Знання сенсорних еталонів</a:t>
          </a:r>
          <a:endParaRPr lang="ru-RU"/>
        </a:p>
      </dgm:t>
    </dgm:pt>
    <dgm:pt modelId="{563BF981-3C2A-4416-8A6D-48B74F6772DC}" type="parTrans" cxnId="{D043E0D5-4EA5-42CD-BE84-B16A2357063A}">
      <dgm:prSet/>
      <dgm:spPr/>
      <dgm:t>
        <a:bodyPr/>
        <a:lstStyle/>
        <a:p>
          <a:endParaRPr lang="ru-RU"/>
        </a:p>
      </dgm:t>
    </dgm:pt>
    <dgm:pt modelId="{7C8864F8-B8ED-4DC7-9594-29DBA79DEB4C}" type="sibTrans" cxnId="{D043E0D5-4EA5-42CD-BE84-B16A2357063A}">
      <dgm:prSet/>
      <dgm:spPr/>
      <dgm:t>
        <a:bodyPr/>
        <a:lstStyle/>
        <a:p>
          <a:endParaRPr lang="ru-RU"/>
        </a:p>
      </dgm:t>
    </dgm:pt>
    <dgm:pt modelId="{92327F75-B96E-431E-B4B3-47F8628BF94C}">
      <dgm:prSet/>
      <dgm:spPr/>
      <dgm:t>
        <a:bodyPr/>
        <a:lstStyle/>
        <a:p>
          <a:pPr rtl="0"/>
          <a:r>
            <a:rPr lang="uk-UA" smtClean="0"/>
            <a:t>Просторові та часові уявлення</a:t>
          </a:r>
          <a:endParaRPr lang="ru-RU"/>
        </a:p>
      </dgm:t>
    </dgm:pt>
    <dgm:pt modelId="{59950AB9-EF58-48C5-BCF0-580A3AFE15BB}" type="parTrans" cxnId="{0A623A1A-247F-4D02-8754-7A9CFB5AA171}">
      <dgm:prSet/>
      <dgm:spPr/>
      <dgm:t>
        <a:bodyPr/>
        <a:lstStyle/>
        <a:p>
          <a:endParaRPr lang="ru-RU"/>
        </a:p>
      </dgm:t>
    </dgm:pt>
    <dgm:pt modelId="{13555D1D-7706-4EC8-8D01-BE4D239A9EF0}" type="sibTrans" cxnId="{0A623A1A-247F-4D02-8754-7A9CFB5AA171}">
      <dgm:prSet/>
      <dgm:spPr/>
      <dgm:t>
        <a:bodyPr/>
        <a:lstStyle/>
        <a:p>
          <a:endParaRPr lang="ru-RU"/>
        </a:p>
      </dgm:t>
    </dgm:pt>
    <dgm:pt modelId="{319D3348-6C76-43F5-9A7F-A7D49F8D92B7}">
      <dgm:prSet/>
      <dgm:spPr/>
      <dgm:t>
        <a:bodyPr/>
        <a:lstStyle/>
        <a:p>
          <a:pPr rtl="0"/>
          <a:r>
            <a:rPr lang="uk-UA" smtClean="0"/>
            <a:t>Сформованість навичок самообслуговування</a:t>
          </a:r>
          <a:endParaRPr lang="ru-RU"/>
        </a:p>
      </dgm:t>
    </dgm:pt>
    <dgm:pt modelId="{1D2A8757-0A47-45C7-848F-97B262A5C614}" type="parTrans" cxnId="{C74FBE70-CEFF-4515-AEB0-88833513690B}">
      <dgm:prSet/>
      <dgm:spPr/>
      <dgm:t>
        <a:bodyPr/>
        <a:lstStyle/>
        <a:p>
          <a:endParaRPr lang="ru-RU"/>
        </a:p>
      </dgm:t>
    </dgm:pt>
    <dgm:pt modelId="{34D2BC8C-9A52-4A6D-841F-36E94566305F}" type="sibTrans" cxnId="{C74FBE70-CEFF-4515-AEB0-88833513690B}">
      <dgm:prSet/>
      <dgm:spPr/>
      <dgm:t>
        <a:bodyPr/>
        <a:lstStyle/>
        <a:p>
          <a:endParaRPr lang="ru-RU"/>
        </a:p>
      </dgm:t>
    </dgm:pt>
    <dgm:pt modelId="{B90CCE20-3C9A-49A5-9B23-853081749EAA}" type="pres">
      <dgm:prSet presAssocID="{F71C1EAF-CD76-4EF9-943C-76259FC8C3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488A8-2803-4FCB-886A-B816C043804E}" type="pres">
      <dgm:prSet presAssocID="{30F3FD7F-2740-4982-905C-0E85371FD5DA}" presName="compNode" presStyleCnt="0"/>
      <dgm:spPr/>
    </dgm:pt>
    <dgm:pt modelId="{C07F2953-1EF2-453B-8E00-3B1048FFD0F9}" type="pres">
      <dgm:prSet presAssocID="{30F3FD7F-2740-4982-905C-0E85371FD5DA}" presName="aNode" presStyleLbl="bgShp" presStyleIdx="0" presStyleCnt="1" custLinFactNeighborY="-4651"/>
      <dgm:spPr/>
      <dgm:t>
        <a:bodyPr/>
        <a:lstStyle/>
        <a:p>
          <a:endParaRPr lang="ru-RU"/>
        </a:p>
      </dgm:t>
    </dgm:pt>
    <dgm:pt modelId="{5DEC3926-6D2B-45B1-99A3-91D347BE8302}" type="pres">
      <dgm:prSet presAssocID="{30F3FD7F-2740-4982-905C-0E85371FD5DA}" presName="textNode" presStyleLbl="bgShp" presStyleIdx="0" presStyleCnt="1"/>
      <dgm:spPr/>
      <dgm:t>
        <a:bodyPr/>
        <a:lstStyle/>
        <a:p>
          <a:endParaRPr lang="ru-RU"/>
        </a:p>
      </dgm:t>
    </dgm:pt>
    <dgm:pt modelId="{2F1921B2-2630-4E90-8EE9-719E88C50618}" type="pres">
      <dgm:prSet presAssocID="{30F3FD7F-2740-4982-905C-0E85371FD5DA}" presName="compChildNode" presStyleCnt="0"/>
      <dgm:spPr/>
    </dgm:pt>
    <dgm:pt modelId="{BC9971BF-31A6-457E-98CB-03E547C43455}" type="pres">
      <dgm:prSet presAssocID="{30F3FD7F-2740-4982-905C-0E85371FD5DA}" presName="theInnerList" presStyleCnt="0"/>
      <dgm:spPr/>
    </dgm:pt>
    <dgm:pt modelId="{920C2A84-F542-45CB-80B7-F1B6936F8890}" type="pres">
      <dgm:prSet presAssocID="{620F6326-B38C-4DA6-8DE0-FD66A84379C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46134-AD96-45BB-8DA9-51D33495BE56}" type="pres">
      <dgm:prSet presAssocID="{620F6326-B38C-4DA6-8DE0-FD66A84379CC}" presName="aSpace2" presStyleCnt="0"/>
      <dgm:spPr/>
    </dgm:pt>
    <dgm:pt modelId="{E8D83453-8592-478F-A4F3-5A1F7B0D5549}" type="pres">
      <dgm:prSet presAssocID="{F2725993-049C-48DB-9DC1-104328497C52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7B4A9-8643-4448-ACA0-5B66E7DDAF91}" type="pres">
      <dgm:prSet presAssocID="{F2725993-049C-48DB-9DC1-104328497C52}" presName="aSpace2" presStyleCnt="0"/>
      <dgm:spPr/>
    </dgm:pt>
    <dgm:pt modelId="{D04F78A3-8EF5-433F-9898-82DC613E4FB7}" type="pres">
      <dgm:prSet presAssocID="{92327F75-B96E-431E-B4B3-47F8628BF94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34D07-1130-4119-B08E-02DE6A335A38}" type="pres">
      <dgm:prSet presAssocID="{92327F75-B96E-431E-B4B3-47F8628BF94C}" presName="aSpace2" presStyleCnt="0"/>
      <dgm:spPr/>
    </dgm:pt>
    <dgm:pt modelId="{E9A30DAF-0388-44FC-9055-5120BB2100F5}" type="pres">
      <dgm:prSet presAssocID="{319D3348-6C76-43F5-9A7F-A7D49F8D92B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43E0D5-4EA5-42CD-BE84-B16A2357063A}" srcId="{30F3FD7F-2740-4982-905C-0E85371FD5DA}" destId="{F2725993-049C-48DB-9DC1-104328497C52}" srcOrd="1" destOrd="0" parTransId="{563BF981-3C2A-4416-8A6D-48B74F6772DC}" sibTransId="{7C8864F8-B8ED-4DC7-9594-29DBA79DEB4C}"/>
    <dgm:cxn modelId="{C74FBE70-CEFF-4515-AEB0-88833513690B}" srcId="{30F3FD7F-2740-4982-905C-0E85371FD5DA}" destId="{319D3348-6C76-43F5-9A7F-A7D49F8D92B7}" srcOrd="3" destOrd="0" parTransId="{1D2A8757-0A47-45C7-848F-97B262A5C614}" sibTransId="{34D2BC8C-9A52-4A6D-841F-36E94566305F}"/>
    <dgm:cxn modelId="{30EE4A64-B8EC-4C27-9C8C-3A66097868D4}" type="presOf" srcId="{319D3348-6C76-43F5-9A7F-A7D49F8D92B7}" destId="{E9A30DAF-0388-44FC-9055-5120BB2100F5}" srcOrd="0" destOrd="0" presId="urn:microsoft.com/office/officeart/2005/8/layout/lProcess2"/>
    <dgm:cxn modelId="{0A623A1A-247F-4D02-8754-7A9CFB5AA171}" srcId="{30F3FD7F-2740-4982-905C-0E85371FD5DA}" destId="{92327F75-B96E-431E-B4B3-47F8628BF94C}" srcOrd="2" destOrd="0" parTransId="{59950AB9-EF58-48C5-BCF0-580A3AFE15BB}" sibTransId="{13555D1D-7706-4EC8-8D01-BE4D239A9EF0}"/>
    <dgm:cxn modelId="{971366B8-2C09-490D-A577-E39EE75A51D5}" type="presOf" srcId="{30F3FD7F-2740-4982-905C-0E85371FD5DA}" destId="{C07F2953-1EF2-453B-8E00-3B1048FFD0F9}" srcOrd="0" destOrd="0" presId="urn:microsoft.com/office/officeart/2005/8/layout/lProcess2"/>
    <dgm:cxn modelId="{DEB63C3D-3463-4852-9471-328C24A82B6E}" srcId="{F71C1EAF-CD76-4EF9-943C-76259FC8C392}" destId="{30F3FD7F-2740-4982-905C-0E85371FD5DA}" srcOrd="0" destOrd="0" parTransId="{42DCA059-BA03-47E8-BCC0-89A9E5468762}" sibTransId="{F66B85B4-CDAD-4DFC-84ED-E176512132AC}"/>
    <dgm:cxn modelId="{EB17ACAB-7887-42C9-A87F-0D71BDF9A0AF}" type="presOf" srcId="{F2725993-049C-48DB-9DC1-104328497C52}" destId="{E8D83453-8592-478F-A4F3-5A1F7B0D5549}" srcOrd="0" destOrd="0" presId="urn:microsoft.com/office/officeart/2005/8/layout/lProcess2"/>
    <dgm:cxn modelId="{5DFC7475-1019-4872-B074-26CB3D6761BA}" type="presOf" srcId="{92327F75-B96E-431E-B4B3-47F8628BF94C}" destId="{D04F78A3-8EF5-433F-9898-82DC613E4FB7}" srcOrd="0" destOrd="0" presId="urn:microsoft.com/office/officeart/2005/8/layout/lProcess2"/>
    <dgm:cxn modelId="{05E6440C-DF5F-42F2-9B42-7110264C4A68}" type="presOf" srcId="{F71C1EAF-CD76-4EF9-943C-76259FC8C392}" destId="{B90CCE20-3C9A-49A5-9B23-853081749EAA}" srcOrd="0" destOrd="0" presId="urn:microsoft.com/office/officeart/2005/8/layout/lProcess2"/>
    <dgm:cxn modelId="{3F96B6DE-F56F-4875-9894-AC1EA851093A}" srcId="{30F3FD7F-2740-4982-905C-0E85371FD5DA}" destId="{620F6326-B38C-4DA6-8DE0-FD66A84379CC}" srcOrd="0" destOrd="0" parTransId="{A80E9793-5AE3-4986-8DF3-423BCBD7D0FD}" sibTransId="{E7204CCA-8FF0-43ED-9549-1F177B31A957}"/>
    <dgm:cxn modelId="{F5BE055A-3E37-4672-BF48-3D4498030D53}" type="presOf" srcId="{620F6326-B38C-4DA6-8DE0-FD66A84379CC}" destId="{920C2A84-F542-45CB-80B7-F1B6936F8890}" srcOrd="0" destOrd="0" presId="urn:microsoft.com/office/officeart/2005/8/layout/lProcess2"/>
    <dgm:cxn modelId="{A4CA9EAE-AD99-405E-9FBD-8EED2C89B31E}" type="presOf" srcId="{30F3FD7F-2740-4982-905C-0E85371FD5DA}" destId="{5DEC3926-6D2B-45B1-99A3-91D347BE8302}" srcOrd="1" destOrd="0" presId="urn:microsoft.com/office/officeart/2005/8/layout/lProcess2"/>
    <dgm:cxn modelId="{47C485D2-4978-4CCC-8074-0A460191B8D6}" type="presParOf" srcId="{B90CCE20-3C9A-49A5-9B23-853081749EAA}" destId="{B3C488A8-2803-4FCB-886A-B816C043804E}" srcOrd="0" destOrd="0" presId="urn:microsoft.com/office/officeart/2005/8/layout/lProcess2"/>
    <dgm:cxn modelId="{CB5682A8-D2D3-476A-B6F4-FD10720C0977}" type="presParOf" srcId="{B3C488A8-2803-4FCB-886A-B816C043804E}" destId="{C07F2953-1EF2-453B-8E00-3B1048FFD0F9}" srcOrd="0" destOrd="0" presId="urn:microsoft.com/office/officeart/2005/8/layout/lProcess2"/>
    <dgm:cxn modelId="{E6AC87B7-91DA-4133-9363-7A039C38D0E8}" type="presParOf" srcId="{B3C488A8-2803-4FCB-886A-B816C043804E}" destId="{5DEC3926-6D2B-45B1-99A3-91D347BE8302}" srcOrd="1" destOrd="0" presId="urn:microsoft.com/office/officeart/2005/8/layout/lProcess2"/>
    <dgm:cxn modelId="{5EF9BBA2-6917-4F4D-A875-A7858190FDF7}" type="presParOf" srcId="{B3C488A8-2803-4FCB-886A-B816C043804E}" destId="{2F1921B2-2630-4E90-8EE9-719E88C50618}" srcOrd="2" destOrd="0" presId="urn:microsoft.com/office/officeart/2005/8/layout/lProcess2"/>
    <dgm:cxn modelId="{351BD7A6-0C65-4296-B537-0AC3B7A175B0}" type="presParOf" srcId="{2F1921B2-2630-4E90-8EE9-719E88C50618}" destId="{BC9971BF-31A6-457E-98CB-03E547C43455}" srcOrd="0" destOrd="0" presId="urn:microsoft.com/office/officeart/2005/8/layout/lProcess2"/>
    <dgm:cxn modelId="{160B3242-4194-4028-A81E-23202C5AE84F}" type="presParOf" srcId="{BC9971BF-31A6-457E-98CB-03E547C43455}" destId="{920C2A84-F542-45CB-80B7-F1B6936F8890}" srcOrd="0" destOrd="0" presId="urn:microsoft.com/office/officeart/2005/8/layout/lProcess2"/>
    <dgm:cxn modelId="{26CDE530-DFD1-4EC2-9293-B0E70CD65E86}" type="presParOf" srcId="{BC9971BF-31A6-457E-98CB-03E547C43455}" destId="{DE046134-AD96-45BB-8DA9-51D33495BE56}" srcOrd="1" destOrd="0" presId="urn:microsoft.com/office/officeart/2005/8/layout/lProcess2"/>
    <dgm:cxn modelId="{B19BF6D3-74B3-4ADE-BC57-674C8B92C554}" type="presParOf" srcId="{BC9971BF-31A6-457E-98CB-03E547C43455}" destId="{E8D83453-8592-478F-A4F3-5A1F7B0D5549}" srcOrd="2" destOrd="0" presId="urn:microsoft.com/office/officeart/2005/8/layout/lProcess2"/>
    <dgm:cxn modelId="{071E1980-BE84-4476-9C10-5EB0A452D038}" type="presParOf" srcId="{BC9971BF-31A6-457E-98CB-03E547C43455}" destId="{9B07B4A9-8643-4448-ACA0-5B66E7DDAF91}" srcOrd="3" destOrd="0" presId="urn:microsoft.com/office/officeart/2005/8/layout/lProcess2"/>
    <dgm:cxn modelId="{99EBB62C-2D37-4B3A-ACD2-7ABED17709ED}" type="presParOf" srcId="{BC9971BF-31A6-457E-98CB-03E547C43455}" destId="{D04F78A3-8EF5-433F-9898-82DC613E4FB7}" srcOrd="4" destOrd="0" presId="urn:microsoft.com/office/officeart/2005/8/layout/lProcess2"/>
    <dgm:cxn modelId="{3F362C58-5822-49BF-9B27-21BF6CA7B1CF}" type="presParOf" srcId="{BC9971BF-31A6-457E-98CB-03E547C43455}" destId="{2F234D07-1130-4119-B08E-02DE6A335A38}" srcOrd="5" destOrd="0" presId="urn:microsoft.com/office/officeart/2005/8/layout/lProcess2"/>
    <dgm:cxn modelId="{36EB8AE4-B62D-48BF-8F5E-18EF37898A06}" type="presParOf" srcId="{BC9971BF-31A6-457E-98CB-03E547C43455}" destId="{E9A30DAF-0388-44FC-9055-5120BB2100F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A87391-13DA-4167-A332-4BF092FC73BE}" type="doc">
      <dgm:prSet loTypeId="urn:microsoft.com/office/officeart/2005/8/layout/lProcess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A2D724-87D2-4CA8-B39F-ACDDC951589F}">
      <dgm:prSet custT="1"/>
      <dgm:spPr/>
      <dgm:t>
        <a:bodyPr/>
        <a:lstStyle/>
        <a:p>
          <a:pPr rtl="0"/>
          <a:r>
            <a:rPr lang="uk-UA" sz="4500" b="1" dirty="0" smtClean="0">
              <a:solidFill>
                <a:srgbClr val="7030A0"/>
              </a:solidFill>
            </a:rPr>
            <a:t>Школярі:</a:t>
          </a:r>
          <a:endParaRPr lang="ru-RU" sz="4500" dirty="0">
            <a:solidFill>
              <a:srgbClr val="7030A0"/>
            </a:solidFill>
          </a:endParaRPr>
        </a:p>
      </dgm:t>
    </dgm:pt>
    <dgm:pt modelId="{E0973E77-0368-41AD-AEE4-674B69597950}" type="parTrans" cxnId="{8EA82EF9-006A-4A21-A3FA-8C00100DDE86}">
      <dgm:prSet/>
      <dgm:spPr/>
      <dgm:t>
        <a:bodyPr/>
        <a:lstStyle/>
        <a:p>
          <a:endParaRPr lang="ru-RU"/>
        </a:p>
      </dgm:t>
    </dgm:pt>
    <dgm:pt modelId="{ECBB6A62-1E55-4E16-8B11-8B547EA5FBF2}" type="sibTrans" cxnId="{8EA82EF9-006A-4A21-A3FA-8C00100DDE86}">
      <dgm:prSet/>
      <dgm:spPr/>
      <dgm:t>
        <a:bodyPr/>
        <a:lstStyle/>
        <a:p>
          <a:endParaRPr lang="ru-RU"/>
        </a:p>
      </dgm:t>
    </dgm:pt>
    <dgm:pt modelId="{B27B35D9-2976-4042-A40A-F1A8A8D04459}">
      <dgm:prSet custT="1"/>
      <dgm:spPr/>
      <dgm:t>
        <a:bodyPr/>
        <a:lstStyle/>
        <a:p>
          <a:pPr rtl="0"/>
          <a:r>
            <a:rPr lang="uk-UA" sz="1400" dirty="0" smtClean="0"/>
            <a:t>Сформованість навичок читання та письма</a:t>
          </a:r>
          <a:endParaRPr lang="ru-RU" sz="1400" dirty="0"/>
        </a:p>
      </dgm:t>
    </dgm:pt>
    <dgm:pt modelId="{1EC43738-9D62-4C67-838F-3D2D5BEDFE4A}" type="parTrans" cxnId="{CE156E1D-30FD-4A5C-B499-2DEB346E5DE3}">
      <dgm:prSet/>
      <dgm:spPr/>
      <dgm:t>
        <a:bodyPr/>
        <a:lstStyle/>
        <a:p>
          <a:endParaRPr lang="ru-RU"/>
        </a:p>
      </dgm:t>
    </dgm:pt>
    <dgm:pt modelId="{3292C166-1EB6-4712-AEB7-08A735AFC910}" type="sibTrans" cxnId="{CE156E1D-30FD-4A5C-B499-2DEB346E5DE3}">
      <dgm:prSet/>
      <dgm:spPr/>
      <dgm:t>
        <a:bodyPr/>
        <a:lstStyle/>
        <a:p>
          <a:endParaRPr lang="ru-RU"/>
        </a:p>
      </dgm:t>
    </dgm:pt>
    <dgm:pt modelId="{13FB3DB7-2739-4801-8057-9F349EE40B15}">
      <dgm:prSet custT="1"/>
      <dgm:spPr/>
      <dgm:t>
        <a:bodyPr/>
        <a:lstStyle/>
        <a:p>
          <a:pPr rtl="0"/>
          <a:r>
            <a:rPr lang="uk-UA" sz="1400" dirty="0" smtClean="0"/>
            <a:t>Математичні уявлення</a:t>
          </a:r>
          <a:endParaRPr lang="ru-RU" sz="1400" dirty="0"/>
        </a:p>
      </dgm:t>
    </dgm:pt>
    <dgm:pt modelId="{04727C87-57CA-4D32-8B61-E4B3E1BEE7B1}" type="parTrans" cxnId="{B204808C-D818-4517-882C-FD82FE531718}">
      <dgm:prSet/>
      <dgm:spPr/>
      <dgm:t>
        <a:bodyPr/>
        <a:lstStyle/>
        <a:p>
          <a:endParaRPr lang="ru-RU"/>
        </a:p>
      </dgm:t>
    </dgm:pt>
    <dgm:pt modelId="{71E58CBE-BDF5-4202-9913-834717A7D4FD}" type="sibTrans" cxnId="{B204808C-D818-4517-882C-FD82FE531718}">
      <dgm:prSet/>
      <dgm:spPr/>
      <dgm:t>
        <a:bodyPr/>
        <a:lstStyle/>
        <a:p>
          <a:endParaRPr lang="ru-RU"/>
        </a:p>
      </dgm:t>
    </dgm:pt>
    <dgm:pt modelId="{AE35BC83-6D4D-4588-A64C-4BA49B61858E}">
      <dgm:prSet custT="1"/>
      <dgm:spPr/>
      <dgm:t>
        <a:bodyPr/>
        <a:lstStyle/>
        <a:p>
          <a:pPr rtl="0"/>
          <a:r>
            <a:rPr lang="uk-UA" sz="1400" dirty="0" smtClean="0"/>
            <a:t>Просторові та часові уявлення</a:t>
          </a:r>
          <a:endParaRPr lang="ru-RU" sz="1400" dirty="0"/>
        </a:p>
      </dgm:t>
    </dgm:pt>
    <dgm:pt modelId="{62A42DA3-E9F1-4485-BD18-81692E509751}" type="parTrans" cxnId="{152BD5F0-BB4E-4535-B6A9-6E2EE8FA2B6A}">
      <dgm:prSet/>
      <dgm:spPr/>
      <dgm:t>
        <a:bodyPr/>
        <a:lstStyle/>
        <a:p>
          <a:endParaRPr lang="ru-RU"/>
        </a:p>
      </dgm:t>
    </dgm:pt>
    <dgm:pt modelId="{0900A42D-2828-4E27-9F0B-148FCAADC0C8}" type="sibTrans" cxnId="{152BD5F0-BB4E-4535-B6A9-6E2EE8FA2B6A}">
      <dgm:prSet/>
      <dgm:spPr/>
      <dgm:t>
        <a:bodyPr/>
        <a:lstStyle/>
        <a:p>
          <a:endParaRPr lang="ru-RU"/>
        </a:p>
      </dgm:t>
    </dgm:pt>
    <dgm:pt modelId="{928771A1-5104-440F-BC69-BC0F7F36922E}">
      <dgm:prSet custT="1"/>
      <dgm:spPr/>
      <dgm:t>
        <a:bodyPr/>
        <a:lstStyle/>
        <a:p>
          <a:pPr rtl="0"/>
          <a:r>
            <a:rPr lang="uk-UA" sz="1400" dirty="0" smtClean="0"/>
            <a:t>Предметно – практичні дії</a:t>
          </a:r>
          <a:endParaRPr lang="ru-RU" sz="1400" dirty="0"/>
        </a:p>
      </dgm:t>
    </dgm:pt>
    <dgm:pt modelId="{A208F2FE-F4B6-48A1-AFAA-8BC036EB2F76}" type="parTrans" cxnId="{DCBD037B-F30A-4293-821D-0C61CB8F2086}">
      <dgm:prSet/>
      <dgm:spPr/>
      <dgm:t>
        <a:bodyPr/>
        <a:lstStyle/>
        <a:p>
          <a:endParaRPr lang="ru-RU"/>
        </a:p>
      </dgm:t>
    </dgm:pt>
    <dgm:pt modelId="{D7ACC6EB-5B02-4844-A4E7-A9D62C3CD008}" type="sibTrans" cxnId="{DCBD037B-F30A-4293-821D-0C61CB8F2086}">
      <dgm:prSet/>
      <dgm:spPr/>
      <dgm:t>
        <a:bodyPr/>
        <a:lstStyle/>
        <a:p>
          <a:endParaRPr lang="ru-RU"/>
        </a:p>
      </dgm:t>
    </dgm:pt>
    <dgm:pt modelId="{D3A710BD-21B4-4C4B-9C6F-DC8C1FBBBCA1}">
      <dgm:prSet custT="1"/>
      <dgm:spPr/>
      <dgm:t>
        <a:bodyPr/>
        <a:lstStyle/>
        <a:p>
          <a:pPr rtl="0"/>
          <a:r>
            <a:rPr lang="uk-UA" sz="1400" dirty="0" smtClean="0"/>
            <a:t>Навчаючий експеримент. Рівень </a:t>
          </a:r>
          <a:r>
            <a:rPr lang="uk-UA" sz="1400" dirty="0" err="1" smtClean="0"/>
            <a:t>навчуваності</a:t>
          </a:r>
          <a:r>
            <a:rPr lang="uk-UA" sz="1400" dirty="0" smtClean="0"/>
            <a:t>  (здійснення переносу досвіду на нові завдання). </a:t>
          </a:r>
          <a:endParaRPr lang="ru-RU" sz="1400" dirty="0"/>
        </a:p>
      </dgm:t>
    </dgm:pt>
    <dgm:pt modelId="{ED4BFF86-55FD-43D4-8F83-5BAD604067DB}" type="parTrans" cxnId="{20CE3AF8-7E2A-4BF9-B137-727E06B3D8E7}">
      <dgm:prSet/>
      <dgm:spPr/>
      <dgm:t>
        <a:bodyPr/>
        <a:lstStyle/>
        <a:p>
          <a:endParaRPr lang="ru-RU"/>
        </a:p>
      </dgm:t>
    </dgm:pt>
    <dgm:pt modelId="{BEA7927F-E245-4BB5-A3FC-FE3882193460}" type="sibTrans" cxnId="{20CE3AF8-7E2A-4BF9-B137-727E06B3D8E7}">
      <dgm:prSet/>
      <dgm:spPr/>
      <dgm:t>
        <a:bodyPr/>
        <a:lstStyle/>
        <a:p>
          <a:endParaRPr lang="ru-RU"/>
        </a:p>
      </dgm:t>
    </dgm:pt>
    <dgm:pt modelId="{47D91299-D405-4025-B7D4-954C117F211C}" type="pres">
      <dgm:prSet presAssocID="{03A87391-13DA-4167-A332-4BF092FC73B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125A2-FF81-4192-ADE6-7750FA1CCD19}" type="pres">
      <dgm:prSet presAssocID="{80A2D724-87D2-4CA8-B39F-ACDDC951589F}" presName="compNode" presStyleCnt="0"/>
      <dgm:spPr/>
    </dgm:pt>
    <dgm:pt modelId="{1F91DB04-017D-4CE8-8E80-FE3AFCC37605}" type="pres">
      <dgm:prSet presAssocID="{80A2D724-87D2-4CA8-B39F-ACDDC951589F}" presName="aNode" presStyleLbl="bgShp" presStyleIdx="0" presStyleCnt="1" custLinFactNeighborX="2531" custLinFactNeighborY="1754"/>
      <dgm:spPr/>
      <dgm:t>
        <a:bodyPr/>
        <a:lstStyle/>
        <a:p>
          <a:endParaRPr lang="ru-RU"/>
        </a:p>
      </dgm:t>
    </dgm:pt>
    <dgm:pt modelId="{84D56474-BC8C-4CF1-8CA2-6136AC33B6A3}" type="pres">
      <dgm:prSet presAssocID="{80A2D724-87D2-4CA8-B39F-ACDDC951589F}" presName="textNode" presStyleLbl="bgShp" presStyleIdx="0" presStyleCnt="1"/>
      <dgm:spPr/>
      <dgm:t>
        <a:bodyPr/>
        <a:lstStyle/>
        <a:p>
          <a:endParaRPr lang="ru-RU"/>
        </a:p>
      </dgm:t>
    </dgm:pt>
    <dgm:pt modelId="{381EFE43-44B2-471F-B5CF-6E4AD8576A9D}" type="pres">
      <dgm:prSet presAssocID="{80A2D724-87D2-4CA8-B39F-ACDDC951589F}" presName="compChildNode" presStyleCnt="0"/>
      <dgm:spPr/>
    </dgm:pt>
    <dgm:pt modelId="{04B4EE59-C41C-420B-BD5C-0B180A0D9DC9}" type="pres">
      <dgm:prSet presAssocID="{80A2D724-87D2-4CA8-B39F-ACDDC951589F}" presName="theInnerList" presStyleCnt="0"/>
      <dgm:spPr/>
    </dgm:pt>
    <dgm:pt modelId="{240D5EE7-442B-46A3-866E-69351AC32F16}" type="pres">
      <dgm:prSet presAssocID="{B27B35D9-2976-4042-A40A-F1A8A8D04459}" presName="childNode" presStyleLbl="node1" presStyleIdx="0" presStyleCnt="5" custScaleX="100410" custScaleY="129148" custLinFactY="-41711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21398-9D52-46E5-9B1D-65EE71B45AC9}" type="pres">
      <dgm:prSet presAssocID="{B27B35D9-2976-4042-A40A-F1A8A8D04459}" presName="aSpace2" presStyleCnt="0"/>
      <dgm:spPr/>
    </dgm:pt>
    <dgm:pt modelId="{95C5BC27-6757-478D-B789-45F23038D0CD}" type="pres">
      <dgm:prSet presAssocID="{13FB3DB7-2739-4801-8057-9F349EE40B15}" presName="childNode" presStyleLbl="node1" presStyleIdx="1" presStyleCnt="5" custScaleX="100410" custScaleY="131495" custLinFactY="-48505" custLinFactNeighborX="-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E6F3B-8306-4F11-863F-B09AEBC53ED0}" type="pres">
      <dgm:prSet presAssocID="{13FB3DB7-2739-4801-8057-9F349EE40B15}" presName="aSpace2" presStyleCnt="0"/>
      <dgm:spPr/>
    </dgm:pt>
    <dgm:pt modelId="{1413A07A-80FD-4172-9333-E83B2F882055}" type="pres">
      <dgm:prSet presAssocID="{AE35BC83-6D4D-4588-A64C-4BA49B61858E}" presName="childNode" presStyleLbl="node1" presStyleIdx="2" presStyleCnt="5" custScaleY="118038" custLinFactY="-57646" custLinFactNeighborX="-2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8ED08-86F3-4717-BCEB-30819E16DB6C}" type="pres">
      <dgm:prSet presAssocID="{AE35BC83-6D4D-4588-A64C-4BA49B61858E}" presName="aSpace2" presStyleCnt="0"/>
      <dgm:spPr/>
    </dgm:pt>
    <dgm:pt modelId="{EF58570A-5B5E-4E09-BA80-FA706BB9863B}" type="pres">
      <dgm:prSet presAssocID="{928771A1-5104-440F-BC69-BC0F7F36922E}" presName="childNode" presStyleLbl="node1" presStyleIdx="3" presStyleCnt="5" custScaleY="107328" custLinFactY="-70548" custLinFactNeighborX="-2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B7998-979C-4E45-9ADE-251982BD4383}" type="pres">
      <dgm:prSet presAssocID="{928771A1-5104-440F-BC69-BC0F7F36922E}" presName="aSpace2" presStyleCnt="0"/>
      <dgm:spPr/>
    </dgm:pt>
    <dgm:pt modelId="{1D62AB12-4466-488A-969B-4C42F943C690}" type="pres">
      <dgm:prSet presAssocID="{D3A710BD-21B4-4C4B-9C6F-DC8C1FBBBCA1}" presName="childNode" presStyleLbl="node1" presStyleIdx="4" presStyleCnt="5" custScaleX="100508" custScaleY="219423" custLinFactY="-78805" custLinFactNeighborX="4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3DF3C-A1FD-4D07-8C9A-50EA0B20E178}" type="presOf" srcId="{D3A710BD-21B4-4C4B-9C6F-DC8C1FBBBCA1}" destId="{1D62AB12-4466-488A-969B-4C42F943C690}" srcOrd="0" destOrd="0" presId="urn:microsoft.com/office/officeart/2005/8/layout/lProcess2"/>
    <dgm:cxn modelId="{50CF94F3-10C3-461A-B904-4977F895EBE6}" type="presOf" srcId="{03A87391-13DA-4167-A332-4BF092FC73BE}" destId="{47D91299-D405-4025-B7D4-954C117F211C}" srcOrd="0" destOrd="0" presId="urn:microsoft.com/office/officeart/2005/8/layout/lProcess2"/>
    <dgm:cxn modelId="{C2A432E5-B0CF-4BFA-9AF5-0DF4E756D406}" type="presOf" srcId="{13FB3DB7-2739-4801-8057-9F349EE40B15}" destId="{95C5BC27-6757-478D-B789-45F23038D0CD}" srcOrd="0" destOrd="0" presId="urn:microsoft.com/office/officeart/2005/8/layout/lProcess2"/>
    <dgm:cxn modelId="{CE156E1D-30FD-4A5C-B499-2DEB346E5DE3}" srcId="{80A2D724-87D2-4CA8-B39F-ACDDC951589F}" destId="{B27B35D9-2976-4042-A40A-F1A8A8D04459}" srcOrd="0" destOrd="0" parTransId="{1EC43738-9D62-4C67-838F-3D2D5BEDFE4A}" sibTransId="{3292C166-1EB6-4712-AEB7-08A735AFC910}"/>
    <dgm:cxn modelId="{71EB3627-8920-4B0D-8169-A7344D0DAED0}" type="presOf" srcId="{80A2D724-87D2-4CA8-B39F-ACDDC951589F}" destId="{84D56474-BC8C-4CF1-8CA2-6136AC33B6A3}" srcOrd="1" destOrd="0" presId="urn:microsoft.com/office/officeart/2005/8/layout/lProcess2"/>
    <dgm:cxn modelId="{20CE3AF8-7E2A-4BF9-B137-727E06B3D8E7}" srcId="{80A2D724-87D2-4CA8-B39F-ACDDC951589F}" destId="{D3A710BD-21B4-4C4B-9C6F-DC8C1FBBBCA1}" srcOrd="4" destOrd="0" parTransId="{ED4BFF86-55FD-43D4-8F83-5BAD604067DB}" sibTransId="{BEA7927F-E245-4BB5-A3FC-FE3882193460}"/>
    <dgm:cxn modelId="{DCBD037B-F30A-4293-821D-0C61CB8F2086}" srcId="{80A2D724-87D2-4CA8-B39F-ACDDC951589F}" destId="{928771A1-5104-440F-BC69-BC0F7F36922E}" srcOrd="3" destOrd="0" parTransId="{A208F2FE-F4B6-48A1-AFAA-8BC036EB2F76}" sibTransId="{D7ACC6EB-5B02-4844-A4E7-A9D62C3CD008}"/>
    <dgm:cxn modelId="{0CDFAF5C-28B6-4C15-ACFF-25A8646E366C}" type="presOf" srcId="{80A2D724-87D2-4CA8-B39F-ACDDC951589F}" destId="{1F91DB04-017D-4CE8-8E80-FE3AFCC37605}" srcOrd="0" destOrd="0" presId="urn:microsoft.com/office/officeart/2005/8/layout/lProcess2"/>
    <dgm:cxn modelId="{B204808C-D818-4517-882C-FD82FE531718}" srcId="{80A2D724-87D2-4CA8-B39F-ACDDC951589F}" destId="{13FB3DB7-2739-4801-8057-9F349EE40B15}" srcOrd="1" destOrd="0" parTransId="{04727C87-57CA-4D32-8B61-E4B3E1BEE7B1}" sibTransId="{71E58CBE-BDF5-4202-9913-834717A7D4FD}"/>
    <dgm:cxn modelId="{5525DFE6-48D4-4461-BEDE-E1A00E89EEEC}" type="presOf" srcId="{B27B35D9-2976-4042-A40A-F1A8A8D04459}" destId="{240D5EE7-442B-46A3-866E-69351AC32F16}" srcOrd="0" destOrd="0" presId="urn:microsoft.com/office/officeart/2005/8/layout/lProcess2"/>
    <dgm:cxn modelId="{152BD5F0-BB4E-4535-B6A9-6E2EE8FA2B6A}" srcId="{80A2D724-87D2-4CA8-B39F-ACDDC951589F}" destId="{AE35BC83-6D4D-4588-A64C-4BA49B61858E}" srcOrd="2" destOrd="0" parTransId="{62A42DA3-E9F1-4485-BD18-81692E509751}" sibTransId="{0900A42D-2828-4E27-9F0B-148FCAADC0C8}"/>
    <dgm:cxn modelId="{8EA82EF9-006A-4A21-A3FA-8C00100DDE86}" srcId="{03A87391-13DA-4167-A332-4BF092FC73BE}" destId="{80A2D724-87D2-4CA8-B39F-ACDDC951589F}" srcOrd="0" destOrd="0" parTransId="{E0973E77-0368-41AD-AEE4-674B69597950}" sibTransId="{ECBB6A62-1E55-4E16-8B11-8B547EA5FBF2}"/>
    <dgm:cxn modelId="{A604675F-A22E-4DFC-BC7E-2136B56DAA32}" type="presOf" srcId="{928771A1-5104-440F-BC69-BC0F7F36922E}" destId="{EF58570A-5B5E-4E09-BA80-FA706BB9863B}" srcOrd="0" destOrd="0" presId="urn:microsoft.com/office/officeart/2005/8/layout/lProcess2"/>
    <dgm:cxn modelId="{60DC925B-313F-4EC4-B926-71B5A688FFF8}" type="presOf" srcId="{AE35BC83-6D4D-4588-A64C-4BA49B61858E}" destId="{1413A07A-80FD-4172-9333-E83B2F882055}" srcOrd="0" destOrd="0" presId="urn:microsoft.com/office/officeart/2005/8/layout/lProcess2"/>
    <dgm:cxn modelId="{44A5218C-0E9A-4568-8A1E-379182C2497E}" type="presParOf" srcId="{47D91299-D405-4025-B7D4-954C117F211C}" destId="{130125A2-FF81-4192-ADE6-7750FA1CCD19}" srcOrd="0" destOrd="0" presId="urn:microsoft.com/office/officeart/2005/8/layout/lProcess2"/>
    <dgm:cxn modelId="{ABFF4E59-8886-4EFE-BBB4-D07CFF569BCC}" type="presParOf" srcId="{130125A2-FF81-4192-ADE6-7750FA1CCD19}" destId="{1F91DB04-017D-4CE8-8E80-FE3AFCC37605}" srcOrd="0" destOrd="0" presId="urn:microsoft.com/office/officeart/2005/8/layout/lProcess2"/>
    <dgm:cxn modelId="{63F6CBBC-F2B7-4ADF-8505-7AB1405536AC}" type="presParOf" srcId="{130125A2-FF81-4192-ADE6-7750FA1CCD19}" destId="{84D56474-BC8C-4CF1-8CA2-6136AC33B6A3}" srcOrd="1" destOrd="0" presId="urn:microsoft.com/office/officeart/2005/8/layout/lProcess2"/>
    <dgm:cxn modelId="{C5970EE1-6F06-4CA9-AFC5-9B142F158FFB}" type="presParOf" srcId="{130125A2-FF81-4192-ADE6-7750FA1CCD19}" destId="{381EFE43-44B2-471F-B5CF-6E4AD8576A9D}" srcOrd="2" destOrd="0" presId="urn:microsoft.com/office/officeart/2005/8/layout/lProcess2"/>
    <dgm:cxn modelId="{E700DECE-8AD8-4981-BAF0-4E4D18081C68}" type="presParOf" srcId="{381EFE43-44B2-471F-B5CF-6E4AD8576A9D}" destId="{04B4EE59-C41C-420B-BD5C-0B180A0D9DC9}" srcOrd="0" destOrd="0" presId="urn:microsoft.com/office/officeart/2005/8/layout/lProcess2"/>
    <dgm:cxn modelId="{6025EC64-F409-45C9-A95A-33A63A70A25E}" type="presParOf" srcId="{04B4EE59-C41C-420B-BD5C-0B180A0D9DC9}" destId="{240D5EE7-442B-46A3-866E-69351AC32F16}" srcOrd="0" destOrd="0" presId="urn:microsoft.com/office/officeart/2005/8/layout/lProcess2"/>
    <dgm:cxn modelId="{64CD1A14-9DF6-4BBA-B4FF-06C56C113115}" type="presParOf" srcId="{04B4EE59-C41C-420B-BD5C-0B180A0D9DC9}" destId="{67D21398-9D52-46E5-9B1D-65EE71B45AC9}" srcOrd="1" destOrd="0" presId="urn:microsoft.com/office/officeart/2005/8/layout/lProcess2"/>
    <dgm:cxn modelId="{BDA44084-EE34-4034-818A-87C5C19124E3}" type="presParOf" srcId="{04B4EE59-C41C-420B-BD5C-0B180A0D9DC9}" destId="{95C5BC27-6757-478D-B789-45F23038D0CD}" srcOrd="2" destOrd="0" presId="urn:microsoft.com/office/officeart/2005/8/layout/lProcess2"/>
    <dgm:cxn modelId="{4D052566-8574-4217-82A8-81E5E1D23216}" type="presParOf" srcId="{04B4EE59-C41C-420B-BD5C-0B180A0D9DC9}" destId="{5EDE6F3B-8306-4F11-863F-B09AEBC53ED0}" srcOrd="3" destOrd="0" presId="urn:microsoft.com/office/officeart/2005/8/layout/lProcess2"/>
    <dgm:cxn modelId="{3C04C72B-AE0A-4CFE-8C60-1EF7AA311753}" type="presParOf" srcId="{04B4EE59-C41C-420B-BD5C-0B180A0D9DC9}" destId="{1413A07A-80FD-4172-9333-E83B2F882055}" srcOrd="4" destOrd="0" presId="urn:microsoft.com/office/officeart/2005/8/layout/lProcess2"/>
    <dgm:cxn modelId="{E8E9B89A-8BA7-418D-9604-2740ACE4B5E9}" type="presParOf" srcId="{04B4EE59-C41C-420B-BD5C-0B180A0D9DC9}" destId="{18E8ED08-86F3-4717-BCEB-30819E16DB6C}" srcOrd="5" destOrd="0" presId="urn:microsoft.com/office/officeart/2005/8/layout/lProcess2"/>
    <dgm:cxn modelId="{35CAE1E3-2B4E-4121-96D6-6263DFA1CC07}" type="presParOf" srcId="{04B4EE59-C41C-420B-BD5C-0B180A0D9DC9}" destId="{EF58570A-5B5E-4E09-BA80-FA706BB9863B}" srcOrd="6" destOrd="0" presId="urn:microsoft.com/office/officeart/2005/8/layout/lProcess2"/>
    <dgm:cxn modelId="{571E3A97-9520-41DD-9013-85C13121D319}" type="presParOf" srcId="{04B4EE59-C41C-420B-BD5C-0B180A0D9DC9}" destId="{789B7998-979C-4E45-9ADE-251982BD4383}" srcOrd="7" destOrd="0" presId="urn:microsoft.com/office/officeart/2005/8/layout/lProcess2"/>
    <dgm:cxn modelId="{49A6606B-1454-4AA9-AD5B-CA193D6AAAD1}" type="presParOf" srcId="{04B4EE59-C41C-420B-BD5C-0B180A0D9DC9}" destId="{1D62AB12-4466-488A-969B-4C42F943C69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D140E0-24E3-4876-8959-C82848B714E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7497B-4CB6-4AD9-9239-7C522774C5E6}">
      <dgm:prSet/>
      <dgm:spPr>
        <a:solidFill>
          <a:srgbClr val="A66BD3"/>
        </a:solidFill>
      </dgm:spPr>
      <dgm:t>
        <a:bodyPr/>
        <a:lstStyle/>
        <a:p>
          <a:pPr rtl="0"/>
          <a:r>
            <a:rPr lang="uk-UA" smtClean="0"/>
            <a:t>Заміни звуків   </a:t>
          </a:r>
          <a:endParaRPr lang="ru-RU"/>
        </a:p>
      </dgm:t>
    </dgm:pt>
    <dgm:pt modelId="{E064AA5C-F0D4-456B-8107-BD5EBD1CC4E4}" type="parTrans" cxnId="{3DFE5809-CB15-477C-9311-8FB6063C6392}">
      <dgm:prSet/>
      <dgm:spPr/>
      <dgm:t>
        <a:bodyPr/>
        <a:lstStyle/>
        <a:p>
          <a:endParaRPr lang="ru-RU"/>
        </a:p>
      </dgm:t>
    </dgm:pt>
    <dgm:pt modelId="{4EC75BB3-DE32-48DA-AE28-2B98052A0568}" type="sibTrans" cxnId="{3DFE5809-CB15-477C-9311-8FB6063C6392}">
      <dgm:prSet/>
      <dgm:spPr/>
      <dgm:t>
        <a:bodyPr/>
        <a:lstStyle/>
        <a:p>
          <a:endParaRPr lang="ru-RU"/>
        </a:p>
      </dgm:t>
    </dgm:pt>
    <dgm:pt modelId="{07D512CE-9F01-4F39-9402-BC87398734B6}">
      <dgm:prSet/>
      <dgm:spPr>
        <a:solidFill>
          <a:srgbClr val="A66BD3"/>
        </a:solidFill>
      </dgm:spPr>
      <dgm:t>
        <a:bodyPr/>
        <a:lstStyle/>
        <a:p>
          <a:pPr rtl="0"/>
          <a:r>
            <a:rPr lang="uk-UA" dirty="0" smtClean="0"/>
            <a:t>Спотворення звуків</a:t>
          </a:r>
          <a:endParaRPr lang="ru-RU" dirty="0"/>
        </a:p>
      </dgm:t>
    </dgm:pt>
    <dgm:pt modelId="{4CBA62CC-D412-4667-AD5A-6EBD6BD3DC0D}" type="parTrans" cxnId="{FDA66E4C-9AFD-4ECE-BDFF-3F438ABC63DE}">
      <dgm:prSet/>
      <dgm:spPr/>
      <dgm:t>
        <a:bodyPr/>
        <a:lstStyle/>
        <a:p>
          <a:endParaRPr lang="ru-RU"/>
        </a:p>
      </dgm:t>
    </dgm:pt>
    <dgm:pt modelId="{B225FCEF-4EB0-4137-90C1-6941568DAAF2}" type="sibTrans" cxnId="{FDA66E4C-9AFD-4ECE-BDFF-3F438ABC63DE}">
      <dgm:prSet/>
      <dgm:spPr/>
      <dgm:t>
        <a:bodyPr/>
        <a:lstStyle/>
        <a:p>
          <a:endParaRPr lang="ru-RU"/>
        </a:p>
      </dgm:t>
    </dgm:pt>
    <dgm:pt modelId="{2F898DD2-2F4F-4180-BB76-329B287E865D}">
      <dgm:prSet/>
      <dgm:spPr>
        <a:solidFill>
          <a:srgbClr val="A66BD3"/>
        </a:solidFill>
      </dgm:spPr>
      <dgm:t>
        <a:bodyPr/>
        <a:lstStyle/>
        <a:p>
          <a:pPr rtl="0"/>
          <a:r>
            <a:rPr lang="uk-UA" smtClean="0"/>
            <a:t>Відсутність звуків</a:t>
          </a:r>
          <a:endParaRPr lang="ru-RU"/>
        </a:p>
      </dgm:t>
    </dgm:pt>
    <dgm:pt modelId="{076B1916-BCA7-4953-B23E-612B258999F3}" type="parTrans" cxnId="{8472A72E-6D1F-40F9-AA37-35445E4CD46F}">
      <dgm:prSet/>
      <dgm:spPr/>
      <dgm:t>
        <a:bodyPr/>
        <a:lstStyle/>
        <a:p>
          <a:endParaRPr lang="ru-RU"/>
        </a:p>
      </dgm:t>
    </dgm:pt>
    <dgm:pt modelId="{2FFC7877-D309-44B2-91E5-91277F90B3BE}" type="sibTrans" cxnId="{8472A72E-6D1F-40F9-AA37-35445E4CD46F}">
      <dgm:prSet/>
      <dgm:spPr/>
      <dgm:t>
        <a:bodyPr/>
        <a:lstStyle/>
        <a:p>
          <a:endParaRPr lang="ru-RU"/>
        </a:p>
      </dgm:t>
    </dgm:pt>
    <dgm:pt modelId="{520D1739-D31C-476E-958B-63D98965887A}" type="pres">
      <dgm:prSet presAssocID="{1BD140E0-24E3-4876-8959-C82848B714E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E6B3B1-6378-4166-9692-3801F6800BDA}" type="pres">
      <dgm:prSet presAssocID="{57E7497B-4CB6-4AD9-9239-7C522774C5E6}" presName="horFlow" presStyleCnt="0"/>
      <dgm:spPr/>
    </dgm:pt>
    <dgm:pt modelId="{7FE88B59-961F-404B-99F9-19B3CFBE4BA6}" type="pres">
      <dgm:prSet presAssocID="{57E7497B-4CB6-4AD9-9239-7C522774C5E6}" presName="bigChev" presStyleLbl="node1" presStyleIdx="0" presStyleCnt="3"/>
      <dgm:spPr/>
      <dgm:t>
        <a:bodyPr/>
        <a:lstStyle/>
        <a:p>
          <a:endParaRPr lang="ru-RU"/>
        </a:p>
      </dgm:t>
    </dgm:pt>
    <dgm:pt modelId="{B3A2D2BA-DC90-4BB0-AA5D-47DB476811B3}" type="pres">
      <dgm:prSet presAssocID="{57E7497B-4CB6-4AD9-9239-7C522774C5E6}" presName="vSp" presStyleCnt="0"/>
      <dgm:spPr/>
    </dgm:pt>
    <dgm:pt modelId="{1EF2279B-D012-4273-8C5C-432E3194083D}" type="pres">
      <dgm:prSet presAssocID="{07D512CE-9F01-4F39-9402-BC87398734B6}" presName="horFlow" presStyleCnt="0"/>
      <dgm:spPr/>
    </dgm:pt>
    <dgm:pt modelId="{E35580A8-6699-450C-8047-4216CF63FE67}" type="pres">
      <dgm:prSet presAssocID="{07D512CE-9F01-4F39-9402-BC87398734B6}" presName="bigChev" presStyleLbl="node1" presStyleIdx="1" presStyleCnt="3"/>
      <dgm:spPr/>
      <dgm:t>
        <a:bodyPr/>
        <a:lstStyle/>
        <a:p>
          <a:endParaRPr lang="ru-RU"/>
        </a:p>
      </dgm:t>
    </dgm:pt>
    <dgm:pt modelId="{9E26A552-2601-4546-9681-3FB59EA22514}" type="pres">
      <dgm:prSet presAssocID="{07D512CE-9F01-4F39-9402-BC87398734B6}" presName="vSp" presStyleCnt="0"/>
      <dgm:spPr/>
    </dgm:pt>
    <dgm:pt modelId="{050380E9-5937-4B11-B1FA-4534D0224A6C}" type="pres">
      <dgm:prSet presAssocID="{2F898DD2-2F4F-4180-BB76-329B287E865D}" presName="horFlow" presStyleCnt="0"/>
      <dgm:spPr/>
    </dgm:pt>
    <dgm:pt modelId="{506D3E4D-0DCA-4C42-A4DD-960D1354160C}" type="pres">
      <dgm:prSet presAssocID="{2F898DD2-2F4F-4180-BB76-329B287E865D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472A72E-6D1F-40F9-AA37-35445E4CD46F}" srcId="{1BD140E0-24E3-4876-8959-C82848B714E8}" destId="{2F898DD2-2F4F-4180-BB76-329B287E865D}" srcOrd="2" destOrd="0" parTransId="{076B1916-BCA7-4953-B23E-612B258999F3}" sibTransId="{2FFC7877-D309-44B2-91E5-91277F90B3BE}"/>
    <dgm:cxn modelId="{3DFE5809-CB15-477C-9311-8FB6063C6392}" srcId="{1BD140E0-24E3-4876-8959-C82848B714E8}" destId="{57E7497B-4CB6-4AD9-9239-7C522774C5E6}" srcOrd="0" destOrd="0" parTransId="{E064AA5C-F0D4-456B-8107-BD5EBD1CC4E4}" sibTransId="{4EC75BB3-DE32-48DA-AE28-2B98052A0568}"/>
    <dgm:cxn modelId="{FDA66E4C-9AFD-4ECE-BDFF-3F438ABC63DE}" srcId="{1BD140E0-24E3-4876-8959-C82848B714E8}" destId="{07D512CE-9F01-4F39-9402-BC87398734B6}" srcOrd="1" destOrd="0" parTransId="{4CBA62CC-D412-4667-AD5A-6EBD6BD3DC0D}" sibTransId="{B225FCEF-4EB0-4137-90C1-6941568DAAF2}"/>
    <dgm:cxn modelId="{260DB10B-6344-4D4B-8241-9A8D75B0B24E}" type="presOf" srcId="{1BD140E0-24E3-4876-8959-C82848B714E8}" destId="{520D1739-D31C-476E-958B-63D98965887A}" srcOrd="0" destOrd="0" presId="urn:microsoft.com/office/officeart/2005/8/layout/lProcess3"/>
    <dgm:cxn modelId="{C8E090B7-5290-4044-AB80-B52DD960F0D3}" type="presOf" srcId="{07D512CE-9F01-4F39-9402-BC87398734B6}" destId="{E35580A8-6699-450C-8047-4216CF63FE67}" srcOrd="0" destOrd="0" presId="urn:microsoft.com/office/officeart/2005/8/layout/lProcess3"/>
    <dgm:cxn modelId="{C88B48B8-8799-46C4-93DF-00057D11C59D}" type="presOf" srcId="{57E7497B-4CB6-4AD9-9239-7C522774C5E6}" destId="{7FE88B59-961F-404B-99F9-19B3CFBE4BA6}" srcOrd="0" destOrd="0" presId="urn:microsoft.com/office/officeart/2005/8/layout/lProcess3"/>
    <dgm:cxn modelId="{DA59D1E6-BAE4-4273-A6D2-D90EE0444753}" type="presOf" srcId="{2F898DD2-2F4F-4180-BB76-329B287E865D}" destId="{506D3E4D-0DCA-4C42-A4DD-960D1354160C}" srcOrd="0" destOrd="0" presId="urn:microsoft.com/office/officeart/2005/8/layout/lProcess3"/>
    <dgm:cxn modelId="{D3A7C72F-F4B8-4015-80FF-7EC0454AC3F2}" type="presParOf" srcId="{520D1739-D31C-476E-958B-63D98965887A}" destId="{DEE6B3B1-6378-4166-9692-3801F6800BDA}" srcOrd="0" destOrd="0" presId="urn:microsoft.com/office/officeart/2005/8/layout/lProcess3"/>
    <dgm:cxn modelId="{A0415406-6729-40AC-A8E1-64270A150741}" type="presParOf" srcId="{DEE6B3B1-6378-4166-9692-3801F6800BDA}" destId="{7FE88B59-961F-404B-99F9-19B3CFBE4BA6}" srcOrd="0" destOrd="0" presId="urn:microsoft.com/office/officeart/2005/8/layout/lProcess3"/>
    <dgm:cxn modelId="{281E3DE8-86BD-40A9-838E-AC90D70CC0A1}" type="presParOf" srcId="{520D1739-D31C-476E-958B-63D98965887A}" destId="{B3A2D2BA-DC90-4BB0-AA5D-47DB476811B3}" srcOrd="1" destOrd="0" presId="urn:microsoft.com/office/officeart/2005/8/layout/lProcess3"/>
    <dgm:cxn modelId="{0B0E145C-1111-4F36-97E9-6453D5AD61D7}" type="presParOf" srcId="{520D1739-D31C-476E-958B-63D98965887A}" destId="{1EF2279B-D012-4273-8C5C-432E3194083D}" srcOrd="2" destOrd="0" presId="urn:microsoft.com/office/officeart/2005/8/layout/lProcess3"/>
    <dgm:cxn modelId="{3D8C07C8-C080-47AA-BB6B-EA0A3D19CDF3}" type="presParOf" srcId="{1EF2279B-D012-4273-8C5C-432E3194083D}" destId="{E35580A8-6699-450C-8047-4216CF63FE67}" srcOrd="0" destOrd="0" presId="urn:microsoft.com/office/officeart/2005/8/layout/lProcess3"/>
    <dgm:cxn modelId="{32FCA562-022D-41F2-854B-6441DC2693D5}" type="presParOf" srcId="{520D1739-D31C-476E-958B-63D98965887A}" destId="{9E26A552-2601-4546-9681-3FB59EA22514}" srcOrd="3" destOrd="0" presId="urn:microsoft.com/office/officeart/2005/8/layout/lProcess3"/>
    <dgm:cxn modelId="{18814EBA-06BD-416E-A5D1-587B6981B17F}" type="presParOf" srcId="{520D1739-D31C-476E-958B-63D98965887A}" destId="{050380E9-5937-4B11-B1FA-4534D0224A6C}" srcOrd="4" destOrd="0" presId="urn:microsoft.com/office/officeart/2005/8/layout/lProcess3"/>
    <dgm:cxn modelId="{E57041AE-CFBF-4E15-B689-594EA002FB4C}" type="presParOf" srcId="{050380E9-5937-4B11-B1FA-4534D0224A6C}" destId="{506D3E4D-0DCA-4C42-A4DD-960D1354160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9E8AF2-AFBC-45A4-8BFB-2B1338952D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AE5095-1A60-4B97-B5E2-4B81FEFDF14C}">
      <dgm:prSet/>
      <dgm:spPr>
        <a:solidFill>
          <a:srgbClr val="A66BD3"/>
        </a:solidFill>
      </dgm:spPr>
      <dgm:t>
        <a:bodyPr/>
        <a:lstStyle/>
        <a:p>
          <a:pPr rtl="0"/>
          <a:r>
            <a:rPr lang="uk-UA" b="1" dirty="0" smtClean="0"/>
            <a:t>Про команду психолого-педагогічного супроводу дитини з ООП в закладі загальної середньої та дошкільної освіти</a:t>
          </a:r>
          <a:endParaRPr lang="ru-RU" dirty="0"/>
        </a:p>
      </dgm:t>
    </dgm:pt>
    <dgm:pt modelId="{6E0972B7-1443-43E1-9287-2A167059DEBF}" type="parTrans" cxnId="{957EE49F-FE69-40B2-A07C-096870913B41}">
      <dgm:prSet/>
      <dgm:spPr/>
      <dgm:t>
        <a:bodyPr/>
        <a:lstStyle/>
        <a:p>
          <a:endParaRPr lang="ru-RU"/>
        </a:p>
      </dgm:t>
    </dgm:pt>
    <dgm:pt modelId="{A284464D-17B7-4E2E-B5AB-2D428C02B66F}" type="sibTrans" cxnId="{957EE49F-FE69-40B2-A07C-096870913B41}">
      <dgm:prSet/>
      <dgm:spPr/>
      <dgm:t>
        <a:bodyPr/>
        <a:lstStyle/>
        <a:p>
          <a:endParaRPr lang="ru-RU"/>
        </a:p>
      </dgm:t>
    </dgm:pt>
    <dgm:pt modelId="{F5D63DA4-E294-47AF-9D93-C5B762C2EC0A}" type="pres">
      <dgm:prSet presAssocID="{389E8AF2-AFBC-45A4-8BFB-2B1338952D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3D1941-2092-4C7C-8558-D0C570408455}" type="pres">
      <dgm:prSet presAssocID="{389E8AF2-AFBC-45A4-8BFB-2B1338952D12}" presName="arrow" presStyleLbl="bgShp" presStyleIdx="0" presStyleCnt="1" custScaleX="117647" custLinFactNeighborX="-4059"/>
      <dgm:spPr/>
    </dgm:pt>
    <dgm:pt modelId="{A65704BD-E1C1-4CBE-A133-BA09AF229A0E}" type="pres">
      <dgm:prSet presAssocID="{389E8AF2-AFBC-45A4-8BFB-2B1338952D12}" presName="linearProcess" presStyleCnt="0"/>
      <dgm:spPr/>
    </dgm:pt>
    <dgm:pt modelId="{1BA2B5BE-082A-4EF8-96C2-EE085C42BBD4}" type="pres">
      <dgm:prSet presAssocID="{BDAE5095-1A60-4B97-B5E2-4B81FEFDF14C}" presName="textNode" presStyleLbl="node1" presStyleIdx="0" presStyleCnt="1" custScaleX="95497" custLinFactNeighborX="-7046" custLinFactNeighborY="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7B713-BAC8-4DE1-90FB-D0B57F4A425D}" type="presOf" srcId="{BDAE5095-1A60-4B97-B5E2-4B81FEFDF14C}" destId="{1BA2B5BE-082A-4EF8-96C2-EE085C42BBD4}" srcOrd="0" destOrd="0" presId="urn:microsoft.com/office/officeart/2005/8/layout/hProcess9"/>
    <dgm:cxn modelId="{957EE49F-FE69-40B2-A07C-096870913B41}" srcId="{389E8AF2-AFBC-45A4-8BFB-2B1338952D12}" destId="{BDAE5095-1A60-4B97-B5E2-4B81FEFDF14C}" srcOrd="0" destOrd="0" parTransId="{6E0972B7-1443-43E1-9287-2A167059DEBF}" sibTransId="{A284464D-17B7-4E2E-B5AB-2D428C02B66F}"/>
    <dgm:cxn modelId="{01A2F962-9645-4375-8E87-D8BF8A7C0026}" type="presOf" srcId="{389E8AF2-AFBC-45A4-8BFB-2B1338952D12}" destId="{F5D63DA4-E294-47AF-9D93-C5B762C2EC0A}" srcOrd="0" destOrd="0" presId="urn:microsoft.com/office/officeart/2005/8/layout/hProcess9"/>
    <dgm:cxn modelId="{B99CF4D1-B27D-4192-BB7B-9C4EE8A6B460}" type="presParOf" srcId="{F5D63DA4-E294-47AF-9D93-C5B762C2EC0A}" destId="{293D1941-2092-4C7C-8558-D0C570408455}" srcOrd="0" destOrd="0" presId="urn:microsoft.com/office/officeart/2005/8/layout/hProcess9"/>
    <dgm:cxn modelId="{CE758278-54F0-4288-8FA9-6982626B659B}" type="presParOf" srcId="{F5D63DA4-E294-47AF-9D93-C5B762C2EC0A}" destId="{A65704BD-E1C1-4CBE-A133-BA09AF229A0E}" srcOrd="1" destOrd="0" presId="urn:microsoft.com/office/officeart/2005/8/layout/hProcess9"/>
    <dgm:cxn modelId="{81E05FBC-6EF4-43AA-A92E-0B779825F03E}" type="presParOf" srcId="{A65704BD-E1C1-4CBE-A133-BA09AF229A0E}" destId="{1BA2B5BE-082A-4EF8-96C2-EE085C42BBD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C443E-0507-478E-A568-737B18DC54B4}">
      <dsp:nvSpPr>
        <dsp:cNvPr id="0" name=""/>
        <dsp:cNvSpPr/>
      </dsp:nvSpPr>
      <dsp:spPr>
        <a:xfrm>
          <a:off x="1201113" y="0"/>
          <a:ext cx="6806310" cy="511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DF2FB-F9E4-4EEA-AF17-9755E6DFA947}">
      <dsp:nvSpPr>
        <dsp:cNvPr id="0" name=""/>
        <dsp:cNvSpPr/>
      </dsp:nvSpPr>
      <dsp:spPr>
        <a:xfrm>
          <a:off x="1318815" y="1512174"/>
          <a:ext cx="5131343" cy="2045027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Мета</a:t>
          </a:r>
          <a:r>
            <a:rPr lang="ru-RU" sz="3200" b="1" kern="1200" dirty="0" smtClean="0"/>
            <a:t> </a:t>
          </a:r>
          <a:r>
            <a:rPr lang="ru-RU" sz="2800" b="1" kern="1200" dirty="0" smtClean="0"/>
            <a:t>- </a:t>
          </a:r>
          <a:r>
            <a:rPr lang="uk-UA" sz="2800" b="1" kern="1200" noProof="0" dirty="0" smtClean="0"/>
            <a:t>налагодження ефективної співпраці закладів освіти та </a:t>
          </a:r>
          <a:r>
            <a:rPr lang="uk-UA" sz="2800" b="1" kern="1200" noProof="0" dirty="0" err="1" smtClean="0"/>
            <a:t>ІРЦ</a:t>
          </a:r>
          <a:r>
            <a:rPr lang="uk-UA" sz="2800" b="1" kern="1200" noProof="0" dirty="0" smtClean="0"/>
            <a:t> щодо організації інклюзивного навчання.  </a:t>
          </a:r>
          <a:endParaRPr lang="uk-UA" sz="2800" kern="1200" noProof="0" dirty="0"/>
        </a:p>
      </dsp:txBody>
      <dsp:txXfrm>
        <a:off x="1418645" y="1612004"/>
        <a:ext cx="4931683" cy="18453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59532-933C-4DEA-8A2F-A051EDFEDE8A}">
      <dsp:nvSpPr>
        <dsp:cNvPr id="0" name=""/>
        <dsp:cNvSpPr/>
      </dsp:nvSpPr>
      <dsp:spPr>
        <a:xfrm>
          <a:off x="0" y="3150348"/>
          <a:ext cx="6696744" cy="1209780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kern="1200" dirty="0" smtClean="0"/>
            <a:t>- неготовність дітей та їхніх батьків взає­модіяти із дітьми, які мають особливі освітні потреби. </a:t>
          </a:r>
          <a:endParaRPr lang="ru-RU" sz="2200" kern="1200" dirty="0" smtClean="0"/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9057" y="3209405"/>
        <a:ext cx="6578630" cy="1091666"/>
      </dsp:txXfrm>
    </dsp:sp>
    <dsp:sp modelId="{0AA07A26-FF44-4EB7-96F6-F058B0B56F4F}">
      <dsp:nvSpPr>
        <dsp:cNvPr id="0" name=""/>
        <dsp:cNvSpPr/>
      </dsp:nvSpPr>
      <dsp:spPr>
        <a:xfrm>
          <a:off x="0" y="1846300"/>
          <a:ext cx="6696744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/>
        </a:p>
      </dsp:txBody>
      <dsp:txXfrm>
        <a:off x="0" y="1846300"/>
        <a:ext cx="6696744" cy="364320"/>
      </dsp:txXfrm>
    </dsp:sp>
    <dsp:sp modelId="{8C8DD94A-6AD8-40DA-A594-05DD1DB28DB3}">
      <dsp:nvSpPr>
        <dsp:cNvPr id="0" name=""/>
        <dsp:cNvSpPr/>
      </dsp:nvSpPr>
      <dsp:spPr>
        <a:xfrm>
          <a:off x="0" y="422328"/>
          <a:ext cx="6696744" cy="1209780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200" kern="1200" dirty="0" smtClean="0"/>
            <a:t>- </a:t>
          </a:r>
          <a:r>
            <a:rPr lang="ru-RU" sz="2200" kern="1200" dirty="0" err="1" smtClean="0"/>
            <a:t>недостатня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матеріально-технічна</a:t>
          </a:r>
          <a:r>
            <a:rPr lang="ru-RU" sz="2200" kern="1200" dirty="0" smtClean="0"/>
            <a:t> база </a:t>
          </a:r>
          <a:r>
            <a:rPr lang="ru-RU" sz="2200" kern="1200" dirty="0" err="1" smtClean="0"/>
            <a:t>сучасних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шкіл</a:t>
          </a:r>
          <a:r>
            <a:rPr lang="en-US" sz="2200" kern="1200" dirty="0" smtClean="0"/>
            <a:t>;</a:t>
          </a:r>
          <a:endParaRPr lang="ru-RU" sz="2200" kern="1200" dirty="0"/>
        </a:p>
      </dsp:txBody>
      <dsp:txXfrm>
        <a:off x="59057" y="481385"/>
        <a:ext cx="6578630" cy="1091666"/>
      </dsp:txXfrm>
    </dsp:sp>
    <dsp:sp modelId="{02BD7A58-A84B-464E-AFD5-599377E35751}">
      <dsp:nvSpPr>
        <dsp:cNvPr id="0" name=""/>
        <dsp:cNvSpPr/>
      </dsp:nvSpPr>
      <dsp:spPr>
        <a:xfrm>
          <a:off x="0" y="1782197"/>
          <a:ext cx="6696744" cy="1209780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 недостатня фахова підготовка педагогів до роботи в інклюзивних класах</a:t>
          </a:r>
          <a:r>
            <a:rPr lang="en-US" sz="2200" kern="1200" dirty="0" smtClean="0"/>
            <a:t>;</a:t>
          </a:r>
          <a:endParaRPr lang="ru-RU" sz="2200" kern="1200" dirty="0" smtClean="0"/>
        </a:p>
      </dsp:txBody>
      <dsp:txXfrm>
        <a:off x="59057" y="1841254"/>
        <a:ext cx="6578630" cy="109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69CC3-D8EB-4A48-BA8E-CB02FB879DA4}">
      <dsp:nvSpPr>
        <dsp:cNvPr id="0" name=""/>
        <dsp:cNvSpPr/>
      </dsp:nvSpPr>
      <dsp:spPr>
        <a:xfrm>
          <a:off x="1215724" y="87781"/>
          <a:ext cx="5576691" cy="10586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06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7030A0"/>
              </a:solidFill>
            </a:rPr>
            <a:t>-</a:t>
          </a:r>
          <a:r>
            <a:rPr lang="en-US" sz="1400" kern="1200" dirty="0" smtClean="0">
              <a:solidFill>
                <a:srgbClr val="7030A0"/>
              </a:solidFill>
            </a:rPr>
            <a:t> </a:t>
          </a:r>
          <a:r>
            <a:rPr lang="uk-UA" sz="1800" kern="1200" dirty="0" smtClean="0">
              <a:solidFill>
                <a:srgbClr val="7030A0"/>
              </a:solidFill>
            </a:rPr>
            <a:t>проведення необхідного навчання педагогів для підвищення їхньої готовності до робо­ти в інклюзивних класах</a:t>
          </a:r>
          <a:endParaRPr lang="ru-RU" sz="1800" kern="1200" dirty="0">
            <a:solidFill>
              <a:srgbClr val="7030A0"/>
            </a:solidFill>
          </a:endParaRPr>
        </a:p>
      </dsp:txBody>
      <dsp:txXfrm>
        <a:off x="1215724" y="87781"/>
        <a:ext cx="5576691" cy="1058661"/>
      </dsp:txXfrm>
    </dsp:sp>
    <dsp:sp modelId="{0CE18B00-46BB-4EAD-BFAA-2699BA9784BD}">
      <dsp:nvSpPr>
        <dsp:cNvPr id="0" name=""/>
        <dsp:cNvSpPr/>
      </dsp:nvSpPr>
      <dsp:spPr>
        <a:xfrm>
          <a:off x="1103787" y="87781"/>
          <a:ext cx="741063" cy="11115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337DB-E2E4-4D08-AE0E-F250DDD75B24}">
      <dsp:nvSpPr>
        <dsp:cNvPr id="0" name=""/>
        <dsp:cNvSpPr/>
      </dsp:nvSpPr>
      <dsp:spPr>
        <a:xfrm>
          <a:off x="1205324" y="1449272"/>
          <a:ext cx="5587091" cy="10586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067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kern="1200" dirty="0" smtClean="0">
              <a:solidFill>
                <a:srgbClr val="7030A0"/>
              </a:solidFill>
            </a:rPr>
            <a:t>- </a:t>
          </a:r>
          <a:r>
            <a:rPr lang="uk-UA" sz="1800" kern="1200" dirty="0" smtClean="0">
              <a:solidFill>
                <a:srgbClr val="7030A0"/>
              </a:solidFill>
            </a:rPr>
            <a:t>покращання матеріального забезпечення, залучення додаткових спонсорських коштів та адміністративного ресурсу; </a:t>
          </a:r>
          <a:endParaRPr lang="ru-RU" sz="1400" kern="1200" dirty="0"/>
        </a:p>
      </dsp:txBody>
      <dsp:txXfrm>
        <a:off x="1205324" y="1449272"/>
        <a:ext cx="5587091" cy="1058661"/>
      </dsp:txXfrm>
    </dsp:sp>
    <dsp:sp modelId="{DBA659AB-2C8A-4D3D-81EC-BDA35007661C}">
      <dsp:nvSpPr>
        <dsp:cNvPr id="0" name=""/>
        <dsp:cNvSpPr/>
      </dsp:nvSpPr>
      <dsp:spPr>
        <a:xfrm>
          <a:off x="1103787" y="1455934"/>
          <a:ext cx="741063" cy="11115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9371C-5613-4DA5-A204-F7E144CBAF5C}">
      <dsp:nvSpPr>
        <dsp:cNvPr id="0" name=""/>
        <dsp:cNvSpPr/>
      </dsp:nvSpPr>
      <dsp:spPr>
        <a:xfrm>
          <a:off x="1123680" y="2752081"/>
          <a:ext cx="5668735" cy="105866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067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7030A0"/>
              </a:solidFill>
            </a:rPr>
            <a:t>-проведення спеціальної просвітницької роботи серед громадськості, батьків, дітей для формування сучасних демократичних настанов щодо дітей з особливими потребами</a:t>
          </a:r>
          <a:r>
            <a:rPr lang="uk-UA" sz="1800" kern="1200" dirty="0" smtClean="0"/>
            <a:t>.</a:t>
          </a:r>
          <a:endParaRPr lang="ru-RU" sz="1800" kern="1200" dirty="0"/>
        </a:p>
      </dsp:txBody>
      <dsp:txXfrm>
        <a:off x="1123680" y="2752081"/>
        <a:ext cx="5668735" cy="1058661"/>
      </dsp:txXfrm>
    </dsp:sp>
    <dsp:sp modelId="{3161B351-26FD-450F-B625-7E885268F44A}">
      <dsp:nvSpPr>
        <dsp:cNvPr id="0" name=""/>
        <dsp:cNvSpPr/>
      </dsp:nvSpPr>
      <dsp:spPr>
        <a:xfrm>
          <a:off x="1103787" y="2752078"/>
          <a:ext cx="741063" cy="111159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C443E-0507-478E-A568-737B18DC54B4}">
      <dsp:nvSpPr>
        <dsp:cNvPr id="0" name=""/>
        <dsp:cNvSpPr/>
      </dsp:nvSpPr>
      <dsp:spPr>
        <a:xfrm>
          <a:off x="1201113" y="0"/>
          <a:ext cx="6806310" cy="511256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DF2FB-F9E4-4EEA-AF17-9755E6DFA947}">
      <dsp:nvSpPr>
        <dsp:cNvPr id="0" name=""/>
        <dsp:cNvSpPr/>
      </dsp:nvSpPr>
      <dsp:spPr>
        <a:xfrm>
          <a:off x="520280" y="1512174"/>
          <a:ext cx="6657494" cy="2045027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Нормативно-</a:t>
          </a:r>
          <a:r>
            <a:rPr lang="ru-RU" sz="3100" b="1" kern="1200" dirty="0" err="1" smtClean="0"/>
            <a:t>правова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документація</a:t>
          </a:r>
          <a:r>
            <a:rPr lang="ru-RU" sz="3100" b="1" kern="1200" dirty="0" smtClean="0"/>
            <a:t> </a:t>
          </a:r>
          <a:br>
            <a:rPr lang="ru-RU" sz="3100" b="1" kern="1200" dirty="0" smtClean="0"/>
          </a:br>
          <a:r>
            <a:rPr lang="ru-RU" sz="3100" b="1" kern="1200" dirty="0" err="1" smtClean="0"/>
            <a:t>інклюзивної</a:t>
          </a:r>
          <a:r>
            <a:rPr lang="ru-RU" sz="3100" b="1" kern="1200" dirty="0" smtClean="0"/>
            <a:t> </a:t>
          </a:r>
          <a:r>
            <a:rPr lang="ru-RU" sz="3100" b="1" kern="1200" dirty="0" err="1" smtClean="0"/>
            <a:t>освіти</a:t>
          </a:r>
          <a:r>
            <a:rPr lang="ru-RU" sz="3100" b="1" kern="1200" dirty="0" smtClean="0"/>
            <a:t/>
          </a:r>
          <a:br>
            <a:rPr lang="ru-RU" sz="3100" b="1" kern="1200" dirty="0" smtClean="0"/>
          </a:br>
          <a:endParaRPr lang="ru-RU" sz="3100" kern="1200" dirty="0"/>
        </a:p>
      </dsp:txBody>
      <dsp:txXfrm>
        <a:off x="620110" y="1612004"/>
        <a:ext cx="6457834" cy="1845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8BD37-1AE4-4B0A-93B7-81B9A132DEC5}">
      <dsp:nvSpPr>
        <dsp:cNvPr id="0" name=""/>
        <dsp:cNvSpPr/>
      </dsp:nvSpPr>
      <dsp:spPr>
        <a:xfrm>
          <a:off x="582929" y="0"/>
          <a:ext cx="6606540" cy="5472608"/>
        </a:xfrm>
        <a:prstGeom prst="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915B3D-EC9A-4A91-8716-3F4ED820B37E}">
      <dsp:nvSpPr>
        <dsp:cNvPr id="0" name=""/>
        <dsp:cNvSpPr/>
      </dsp:nvSpPr>
      <dsp:spPr>
        <a:xfrm>
          <a:off x="718119" y="1666058"/>
          <a:ext cx="5222081" cy="2189043"/>
        </a:xfrm>
        <a:prstGeom prst="roundRect">
          <a:avLst/>
        </a:prstGeom>
        <a:gradFill rotWithShape="0">
          <a:gsLst>
            <a:gs pos="100000">
              <a:srgbClr val="A66BD3"/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КОМПЛЕКСНА </a:t>
          </a:r>
          <a:br>
            <a:rPr lang="ru-RU" sz="2700" b="1" kern="1200" dirty="0" smtClean="0"/>
          </a:br>
          <a:r>
            <a:rPr lang="ru-RU" sz="2700" b="1" kern="1200" dirty="0" smtClean="0"/>
            <a:t>ПСИХОЛОГО-ПЕДАГОГІЧНА </a:t>
          </a:r>
          <a:br>
            <a:rPr lang="ru-RU" sz="2700" b="1" kern="1200" dirty="0" smtClean="0"/>
          </a:br>
          <a:r>
            <a:rPr lang="ru-RU" sz="2700" b="1" kern="1200" dirty="0" smtClean="0"/>
            <a:t>ОЦІНКА РОЗВИТКУ ДІТЕЙ</a:t>
          </a:r>
          <a:br>
            <a:rPr lang="ru-RU" sz="2700" b="1" kern="1200" dirty="0" smtClean="0"/>
          </a:br>
          <a:r>
            <a:rPr lang="ru-RU" sz="2700" b="1" kern="1200" dirty="0" smtClean="0"/>
            <a:t>З 2 ДО 18 РОКІВ</a:t>
          </a:r>
          <a:br>
            <a:rPr lang="ru-RU" sz="2700" b="1" kern="1200" dirty="0" smtClean="0"/>
          </a:br>
          <a:endParaRPr lang="ru-RU" sz="2700" kern="1200" dirty="0"/>
        </a:p>
      </dsp:txBody>
      <dsp:txXfrm>
        <a:off x="824979" y="1772918"/>
        <a:ext cx="5008361" cy="1975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F2953-1EF2-453B-8E00-3B1048FFD0F9}">
      <dsp:nvSpPr>
        <dsp:cNvPr id="0" name=""/>
        <dsp:cNvSpPr/>
      </dsp:nvSpPr>
      <dsp:spPr>
        <a:xfrm>
          <a:off x="0" y="0"/>
          <a:ext cx="4392488" cy="3096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7030A0"/>
              </a:solidFill>
            </a:rPr>
            <a:t>Дошкільники</a:t>
          </a:r>
          <a:endParaRPr lang="ru-RU" sz="4500" kern="1200" dirty="0">
            <a:solidFill>
              <a:srgbClr val="7030A0"/>
            </a:solidFill>
          </a:endParaRPr>
        </a:p>
      </dsp:txBody>
      <dsp:txXfrm>
        <a:off x="0" y="0"/>
        <a:ext cx="4392488" cy="928903"/>
      </dsp:txXfrm>
    </dsp:sp>
    <dsp:sp modelId="{920C2A84-F542-45CB-80B7-F1B6936F8890}">
      <dsp:nvSpPr>
        <dsp:cNvPr id="0" name=""/>
        <dsp:cNvSpPr/>
      </dsp:nvSpPr>
      <dsp:spPr>
        <a:xfrm>
          <a:off x="439248" y="928978"/>
          <a:ext cx="3513990" cy="451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Особливості ігрової діяльності</a:t>
          </a:r>
          <a:endParaRPr lang="ru-RU" sz="1400" kern="1200" dirty="0"/>
        </a:p>
      </dsp:txBody>
      <dsp:txXfrm>
        <a:off x="452459" y="942189"/>
        <a:ext cx="3487568" cy="424649"/>
      </dsp:txXfrm>
    </dsp:sp>
    <dsp:sp modelId="{E8D83453-8592-478F-A4F3-5A1F7B0D5549}">
      <dsp:nvSpPr>
        <dsp:cNvPr id="0" name=""/>
        <dsp:cNvSpPr/>
      </dsp:nvSpPr>
      <dsp:spPr>
        <a:xfrm>
          <a:off x="439248" y="1449445"/>
          <a:ext cx="3513990" cy="451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Знання сенсорних еталонів</a:t>
          </a:r>
          <a:endParaRPr lang="ru-RU" sz="1400" kern="1200"/>
        </a:p>
      </dsp:txBody>
      <dsp:txXfrm>
        <a:off x="452459" y="1462656"/>
        <a:ext cx="3487568" cy="424649"/>
      </dsp:txXfrm>
    </dsp:sp>
    <dsp:sp modelId="{D04F78A3-8EF5-433F-9898-82DC613E4FB7}">
      <dsp:nvSpPr>
        <dsp:cNvPr id="0" name=""/>
        <dsp:cNvSpPr/>
      </dsp:nvSpPr>
      <dsp:spPr>
        <a:xfrm>
          <a:off x="439248" y="1969912"/>
          <a:ext cx="3513990" cy="451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Просторові та часові уявлення</a:t>
          </a:r>
          <a:endParaRPr lang="ru-RU" sz="1400" kern="1200"/>
        </a:p>
      </dsp:txBody>
      <dsp:txXfrm>
        <a:off x="452459" y="1983123"/>
        <a:ext cx="3487568" cy="424649"/>
      </dsp:txXfrm>
    </dsp:sp>
    <dsp:sp modelId="{E9A30DAF-0388-44FC-9055-5120BB2100F5}">
      <dsp:nvSpPr>
        <dsp:cNvPr id="0" name=""/>
        <dsp:cNvSpPr/>
      </dsp:nvSpPr>
      <dsp:spPr>
        <a:xfrm>
          <a:off x="439248" y="2490379"/>
          <a:ext cx="3513990" cy="4510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Сформованість навичок самообслуговування</a:t>
          </a:r>
          <a:endParaRPr lang="ru-RU" sz="1400" kern="1200"/>
        </a:p>
      </dsp:txBody>
      <dsp:txXfrm>
        <a:off x="452459" y="2503590"/>
        <a:ext cx="3487568" cy="4246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1DB04-017D-4CE8-8E80-FE3AFCC37605}">
      <dsp:nvSpPr>
        <dsp:cNvPr id="0" name=""/>
        <dsp:cNvSpPr/>
      </dsp:nvSpPr>
      <dsp:spPr>
        <a:xfrm>
          <a:off x="0" y="0"/>
          <a:ext cx="4392488" cy="41044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rgbClr val="7030A0"/>
              </a:solidFill>
            </a:rPr>
            <a:t>Школярі:</a:t>
          </a:r>
          <a:endParaRPr lang="ru-RU" sz="4500" kern="1200" dirty="0">
            <a:solidFill>
              <a:srgbClr val="7030A0"/>
            </a:solidFill>
          </a:endParaRPr>
        </a:p>
      </dsp:txBody>
      <dsp:txXfrm>
        <a:off x="0" y="0"/>
        <a:ext cx="4392488" cy="1231336"/>
      </dsp:txXfrm>
    </dsp:sp>
    <dsp:sp modelId="{240D5EE7-442B-46A3-866E-69351AC32F16}">
      <dsp:nvSpPr>
        <dsp:cNvPr id="0" name=""/>
        <dsp:cNvSpPr/>
      </dsp:nvSpPr>
      <dsp:spPr>
        <a:xfrm>
          <a:off x="430323" y="1032871"/>
          <a:ext cx="3528397" cy="4491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Сформованість навичок читання та письма</a:t>
          </a:r>
          <a:endParaRPr lang="ru-RU" sz="1400" kern="1200" dirty="0"/>
        </a:p>
      </dsp:txBody>
      <dsp:txXfrm>
        <a:off x="443480" y="1046028"/>
        <a:ext cx="3502083" cy="422884"/>
      </dsp:txXfrm>
    </dsp:sp>
    <dsp:sp modelId="{95C5BC27-6757-478D-B789-45F23038D0CD}">
      <dsp:nvSpPr>
        <dsp:cNvPr id="0" name=""/>
        <dsp:cNvSpPr/>
      </dsp:nvSpPr>
      <dsp:spPr>
        <a:xfrm>
          <a:off x="430323" y="1511949"/>
          <a:ext cx="3528397" cy="457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Математичні уявлення</a:t>
          </a:r>
          <a:endParaRPr lang="ru-RU" sz="1400" kern="1200" dirty="0"/>
        </a:p>
      </dsp:txBody>
      <dsp:txXfrm>
        <a:off x="443719" y="1525345"/>
        <a:ext cx="3501605" cy="430569"/>
      </dsp:txXfrm>
    </dsp:sp>
    <dsp:sp modelId="{1413A07A-80FD-4172-9333-E83B2F882055}">
      <dsp:nvSpPr>
        <dsp:cNvPr id="0" name=""/>
        <dsp:cNvSpPr/>
      </dsp:nvSpPr>
      <dsp:spPr>
        <a:xfrm>
          <a:off x="430323" y="1991027"/>
          <a:ext cx="3513990" cy="4105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Просторові та часові уявлення</a:t>
          </a:r>
          <a:endParaRPr lang="ru-RU" sz="1400" kern="1200" dirty="0"/>
        </a:p>
      </dsp:txBody>
      <dsp:txXfrm>
        <a:off x="442348" y="2003052"/>
        <a:ext cx="3489940" cy="386505"/>
      </dsp:txXfrm>
    </dsp:sp>
    <dsp:sp modelId="{EF58570A-5B5E-4E09-BA80-FA706BB9863B}">
      <dsp:nvSpPr>
        <dsp:cNvPr id="0" name=""/>
        <dsp:cNvSpPr/>
      </dsp:nvSpPr>
      <dsp:spPr>
        <a:xfrm>
          <a:off x="430323" y="2410217"/>
          <a:ext cx="3513990" cy="373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Предметно – практичні дії</a:t>
          </a:r>
          <a:endParaRPr lang="ru-RU" sz="1400" kern="1200" dirty="0"/>
        </a:p>
      </dsp:txBody>
      <dsp:txXfrm>
        <a:off x="441257" y="2421151"/>
        <a:ext cx="3492122" cy="351436"/>
      </dsp:txXfrm>
    </dsp:sp>
    <dsp:sp modelId="{1D62AB12-4466-488A-969B-4C42F943C690}">
      <dsp:nvSpPr>
        <dsp:cNvPr id="0" name=""/>
        <dsp:cNvSpPr/>
      </dsp:nvSpPr>
      <dsp:spPr>
        <a:xfrm>
          <a:off x="432045" y="2808313"/>
          <a:ext cx="3531841" cy="763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Навчаючий експеримент. Рівень </a:t>
          </a:r>
          <a:r>
            <a:rPr lang="uk-UA" sz="1400" kern="1200" dirty="0" err="1" smtClean="0"/>
            <a:t>навчуваності</a:t>
          </a:r>
          <a:r>
            <a:rPr lang="uk-UA" sz="1400" kern="1200" dirty="0" smtClean="0"/>
            <a:t>  (здійснення переносу досвіду на нові завдання). </a:t>
          </a:r>
          <a:endParaRPr lang="ru-RU" sz="1400" kern="1200" dirty="0"/>
        </a:p>
      </dsp:txBody>
      <dsp:txXfrm>
        <a:off x="454398" y="2830666"/>
        <a:ext cx="3487135" cy="7184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88B59-961F-404B-99F9-19B3CFBE4BA6}">
      <dsp:nvSpPr>
        <dsp:cNvPr id="0" name=""/>
        <dsp:cNvSpPr/>
      </dsp:nvSpPr>
      <dsp:spPr>
        <a:xfrm>
          <a:off x="791384" y="1832"/>
          <a:ext cx="3313774" cy="1325509"/>
        </a:xfrm>
        <a:prstGeom prst="chevron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Заміни звуків   </a:t>
          </a:r>
          <a:endParaRPr lang="ru-RU" sz="2500" kern="1200"/>
        </a:p>
      </dsp:txBody>
      <dsp:txXfrm>
        <a:off x="1454139" y="1832"/>
        <a:ext cx="1988265" cy="1325509"/>
      </dsp:txXfrm>
    </dsp:sp>
    <dsp:sp modelId="{E35580A8-6699-450C-8047-4216CF63FE67}">
      <dsp:nvSpPr>
        <dsp:cNvPr id="0" name=""/>
        <dsp:cNvSpPr/>
      </dsp:nvSpPr>
      <dsp:spPr>
        <a:xfrm>
          <a:off x="791384" y="1512914"/>
          <a:ext cx="3313774" cy="1325509"/>
        </a:xfrm>
        <a:prstGeom prst="chevron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Спотворення звуків</a:t>
          </a:r>
          <a:endParaRPr lang="ru-RU" sz="2500" kern="1200" dirty="0"/>
        </a:p>
      </dsp:txBody>
      <dsp:txXfrm>
        <a:off x="1454139" y="1512914"/>
        <a:ext cx="1988265" cy="1325509"/>
      </dsp:txXfrm>
    </dsp:sp>
    <dsp:sp modelId="{506D3E4D-0DCA-4C42-A4DD-960D1354160C}">
      <dsp:nvSpPr>
        <dsp:cNvPr id="0" name=""/>
        <dsp:cNvSpPr/>
      </dsp:nvSpPr>
      <dsp:spPr>
        <a:xfrm>
          <a:off x="791384" y="3023995"/>
          <a:ext cx="3313774" cy="1325509"/>
        </a:xfrm>
        <a:prstGeom prst="chevron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15875" rIns="0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smtClean="0"/>
            <a:t>Відсутність звуків</a:t>
          </a:r>
          <a:endParaRPr lang="ru-RU" sz="2500" kern="1200"/>
        </a:p>
      </dsp:txBody>
      <dsp:txXfrm>
        <a:off x="1454139" y="3023995"/>
        <a:ext cx="1988265" cy="1325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D1941-2092-4C7C-8558-D0C570408455}">
      <dsp:nvSpPr>
        <dsp:cNvPr id="0" name=""/>
        <dsp:cNvSpPr/>
      </dsp:nvSpPr>
      <dsp:spPr>
        <a:xfrm>
          <a:off x="0" y="0"/>
          <a:ext cx="8348459" cy="61206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2B5BE-082A-4EF8-96C2-EE085C42BBD4}">
      <dsp:nvSpPr>
        <dsp:cNvPr id="0" name=""/>
        <dsp:cNvSpPr/>
      </dsp:nvSpPr>
      <dsp:spPr>
        <a:xfrm>
          <a:off x="1" y="1872218"/>
          <a:ext cx="7274936" cy="2448272"/>
        </a:xfrm>
        <a:prstGeom prst="roundRect">
          <a:avLst/>
        </a:prstGeom>
        <a:solidFill>
          <a:srgbClr val="A66B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Про команду психолого-педагогічного супроводу дитини з ООП в закладі загальної середньої та дошкільної освіти</a:t>
          </a:r>
          <a:endParaRPr lang="ru-RU" sz="3500" kern="1200" dirty="0"/>
        </a:p>
      </dsp:txBody>
      <dsp:txXfrm>
        <a:off x="119516" y="1991733"/>
        <a:ext cx="7035906" cy="2209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ECD9C3-CB58-48C0-9901-1EDF0F133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7CF9F5-0F33-4627-B81F-C6E0D7FA6AA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39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8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6.png"/><Relationship Id="rId9" Type="http://schemas.microsoft.com/office/2007/relationships/diagramDrawing" Target="../diagrams/drawin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679329" y="0"/>
            <a:ext cx="5464671" cy="1809750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ctr"/>
            <a:r>
              <a:rPr lang="uk-UA" sz="5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Вчимося жити </a:t>
            </a:r>
            <a:r>
              <a:rPr lang="ru-RU" sz="5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разом</a:t>
            </a:r>
            <a:endParaRPr lang="ru-RU" sz="5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26364"/>
            <a:ext cx="7315200" cy="1357322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Організація</a:t>
            </a:r>
            <a:br>
              <a:rPr lang="uk-UA" sz="3200" b="1" dirty="0" smtClean="0">
                <a:solidFill>
                  <a:srgbClr val="7030A0"/>
                </a:solidFill>
              </a:rPr>
            </a:br>
            <a:r>
              <a:rPr lang="uk-UA" sz="3200" b="1" dirty="0" smtClean="0">
                <a:solidFill>
                  <a:srgbClr val="7030A0"/>
                </a:solidFill>
              </a:rPr>
              <a:t> інклюзивного навчання ЗЗСО</a:t>
            </a:r>
            <a:r>
              <a:rPr lang="uk-UA" b="1" dirty="0" smtClean="0">
                <a:solidFill>
                  <a:srgbClr val="7030A0"/>
                </a:solidFill>
              </a:rPr>
              <a:t/>
            </a:r>
            <a:br>
              <a:rPr lang="uk-UA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980728"/>
            <a:ext cx="7315200" cy="5129226"/>
          </a:xfrm>
        </p:spPr>
        <p:txBody>
          <a:bodyPr/>
          <a:lstStyle/>
          <a:p>
            <a:pPr lvl="0"/>
            <a:r>
              <a:rPr lang="uk-UA" sz="1500" b="1" dirty="0" smtClean="0">
                <a:solidFill>
                  <a:srgbClr val="042E17"/>
                </a:solidFill>
              </a:rPr>
              <a:t>«Порядок організації інклюзивного навчання».</a:t>
            </a:r>
          </a:p>
          <a:p>
            <a:pPr lvl="0">
              <a:buNone/>
            </a:pPr>
            <a:r>
              <a:rPr lang="uk-UA" sz="1500" dirty="0" smtClean="0">
                <a:solidFill>
                  <a:srgbClr val="042E17"/>
                </a:solidFill>
              </a:rPr>
              <a:t>	 Постанова КМУ №872 від 15.08.2011 р., зі змінами (Постанова КМУ №588 від 09.08.2017 р.).</a:t>
            </a:r>
            <a:endParaRPr lang="ru-RU" sz="1500" dirty="0" smtClean="0">
              <a:solidFill>
                <a:srgbClr val="042E17"/>
              </a:solidFill>
            </a:endParaRPr>
          </a:p>
          <a:p>
            <a:pPr lvl="0"/>
            <a:r>
              <a:rPr lang="uk-UA" sz="1500" b="1" dirty="0" smtClean="0">
                <a:solidFill>
                  <a:srgbClr val="042E17"/>
                </a:solidFill>
              </a:rPr>
              <a:t>«Порядок та умови  та надання субвенції з державного бюджету на надання державної підтримки особам з особливими освітніми потребами».  </a:t>
            </a:r>
            <a:r>
              <a:rPr lang="uk-UA" sz="1500" dirty="0" smtClean="0">
                <a:solidFill>
                  <a:srgbClr val="042E17"/>
                </a:solidFill>
              </a:rPr>
              <a:t>Постанова КМУ №88д 15.11.2017 р. №863, та від 21.02.2018 р. №88).</a:t>
            </a:r>
            <a:endParaRPr lang="ru-RU" sz="1500" dirty="0" smtClean="0">
              <a:solidFill>
                <a:srgbClr val="042E17"/>
              </a:solidFill>
            </a:endParaRPr>
          </a:p>
          <a:p>
            <a:pPr lvl="0"/>
            <a:r>
              <a:rPr lang="uk-UA" sz="1500" b="1" dirty="0" smtClean="0">
                <a:solidFill>
                  <a:srgbClr val="042E17"/>
                </a:solidFill>
              </a:rPr>
              <a:t>«Роз'яснення стосовно тривалості уроків в інклюзивних класах». </a:t>
            </a:r>
            <a:r>
              <a:rPr lang="uk-UA" sz="1500" dirty="0" smtClean="0">
                <a:solidFill>
                  <a:srgbClr val="042E17"/>
                </a:solidFill>
              </a:rPr>
              <a:t>Лист МОН від 05.02.2018р. №2.5-281.</a:t>
            </a:r>
            <a:endParaRPr lang="ru-RU" sz="1500" dirty="0" smtClean="0">
              <a:solidFill>
                <a:srgbClr val="042E17"/>
              </a:solidFill>
            </a:endParaRPr>
          </a:p>
          <a:p>
            <a:pPr lvl="0"/>
            <a:r>
              <a:rPr lang="uk-UA" sz="1500" b="1" dirty="0" smtClean="0">
                <a:solidFill>
                  <a:srgbClr val="042E17"/>
                </a:solidFill>
              </a:rPr>
              <a:t>«Про затвердження типового переліку спеціальних засобів корекції психофізичного розвитку дітей з особливими освітніми потребами, які навчаються в інклюзивних та спеціальних класах загальної середньої освіти»</a:t>
            </a:r>
            <a:r>
              <a:rPr lang="uk-UA" sz="1500" dirty="0" smtClean="0">
                <a:solidFill>
                  <a:srgbClr val="042E17"/>
                </a:solidFill>
              </a:rPr>
              <a:t>. Постанова КМУ №88 від 21.02.2018 р., Наказ МОН України від 23.04.2018 р. №414.</a:t>
            </a:r>
          </a:p>
          <a:p>
            <a:r>
              <a:rPr lang="ru-RU" sz="1500" b="1" dirty="0" smtClean="0">
                <a:solidFill>
                  <a:srgbClr val="042E17"/>
                </a:solidFill>
              </a:rPr>
              <a:t>Надбавка за роботу в </a:t>
            </a:r>
            <a:r>
              <a:rPr lang="ru-RU" sz="1500" b="1" dirty="0" err="1" smtClean="0">
                <a:solidFill>
                  <a:srgbClr val="042E17"/>
                </a:solidFill>
              </a:rPr>
              <a:t>спеціальних</a:t>
            </a:r>
            <a:r>
              <a:rPr lang="ru-RU" sz="1500" b="1" dirty="0" smtClean="0">
                <a:solidFill>
                  <a:srgbClr val="042E17"/>
                </a:solidFill>
              </a:rPr>
              <a:t> школах та </a:t>
            </a:r>
            <a:r>
              <a:rPr lang="ru-RU" sz="1500" b="1" dirty="0" err="1" smtClean="0">
                <a:solidFill>
                  <a:srgbClr val="042E17"/>
                </a:solidFill>
              </a:rPr>
              <a:t>інклюзивних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класах</a:t>
            </a:r>
            <a:r>
              <a:rPr lang="ru-RU" sz="1500" b="1" dirty="0" smtClean="0">
                <a:solidFill>
                  <a:srgbClr val="042E17"/>
                </a:solidFill>
              </a:rPr>
              <a:t>. </a:t>
            </a:r>
            <a:r>
              <a:rPr lang="ru-RU" sz="1500" dirty="0" smtClean="0">
                <a:solidFill>
                  <a:srgbClr val="042E17"/>
                </a:solidFill>
              </a:rPr>
              <a:t>Постанова КМУ </a:t>
            </a:r>
            <a:r>
              <a:rPr lang="ru-RU" sz="1500" dirty="0" err="1" smtClean="0">
                <a:solidFill>
                  <a:srgbClr val="042E17"/>
                </a:solidFill>
              </a:rPr>
              <a:t>від</a:t>
            </a:r>
            <a:r>
              <a:rPr lang="ru-RU" sz="1500" dirty="0" smtClean="0">
                <a:solidFill>
                  <a:srgbClr val="042E17"/>
                </a:solidFill>
              </a:rPr>
              <a:t> 14.02.2018 №72 “Про </a:t>
            </a:r>
            <a:r>
              <a:rPr lang="ru-RU" sz="1500" dirty="0" err="1" smtClean="0">
                <a:solidFill>
                  <a:srgbClr val="042E17"/>
                </a:solidFill>
              </a:rPr>
              <a:t>внесення</a:t>
            </a:r>
            <a:r>
              <a:rPr lang="ru-RU" sz="1500" dirty="0" smtClean="0">
                <a:solidFill>
                  <a:srgbClr val="042E17"/>
                </a:solidFill>
              </a:rPr>
              <a:t> </a:t>
            </a:r>
            <a:r>
              <a:rPr lang="ru-RU" sz="1500" dirty="0" err="1" smtClean="0">
                <a:solidFill>
                  <a:srgbClr val="042E17"/>
                </a:solidFill>
              </a:rPr>
              <a:t>змін</a:t>
            </a:r>
            <a:r>
              <a:rPr lang="ru-RU" sz="1500" dirty="0" smtClean="0">
                <a:solidFill>
                  <a:srgbClr val="042E17"/>
                </a:solidFill>
              </a:rPr>
              <a:t> у </a:t>
            </a:r>
            <a:r>
              <a:rPr lang="ru-RU" sz="1500" dirty="0" err="1" smtClean="0">
                <a:solidFill>
                  <a:srgbClr val="042E17"/>
                </a:solidFill>
              </a:rPr>
              <a:t>додаток</a:t>
            </a:r>
            <a:r>
              <a:rPr lang="ru-RU" sz="1500" dirty="0" smtClean="0">
                <a:solidFill>
                  <a:srgbClr val="042E17"/>
                </a:solidFill>
              </a:rPr>
              <a:t> до постанови КМУ </a:t>
            </a:r>
            <a:r>
              <a:rPr lang="ru-RU" sz="1500" dirty="0" err="1" smtClean="0">
                <a:solidFill>
                  <a:srgbClr val="042E17"/>
                </a:solidFill>
              </a:rPr>
              <a:t>від</a:t>
            </a:r>
            <a:r>
              <a:rPr lang="ru-RU" sz="1500" dirty="0" smtClean="0">
                <a:solidFill>
                  <a:srgbClr val="042E17"/>
                </a:solidFill>
              </a:rPr>
              <a:t> 25 </a:t>
            </a:r>
            <a:r>
              <a:rPr lang="ru-RU" sz="1500" dirty="0" err="1" smtClean="0">
                <a:solidFill>
                  <a:srgbClr val="042E17"/>
                </a:solidFill>
              </a:rPr>
              <a:t>серпня</a:t>
            </a:r>
            <a:r>
              <a:rPr lang="ru-RU" sz="1500" dirty="0" smtClean="0">
                <a:solidFill>
                  <a:srgbClr val="042E17"/>
                </a:solidFill>
              </a:rPr>
              <a:t> 2004 р. №1096” .</a:t>
            </a:r>
          </a:p>
          <a:p>
            <a:r>
              <a:rPr lang="ru-RU" sz="1500" b="1" dirty="0" err="1" smtClean="0">
                <a:solidFill>
                  <a:srgbClr val="042E17"/>
                </a:solidFill>
              </a:rPr>
              <a:t>Упорядкування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типових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штатних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нормативів</a:t>
            </a:r>
            <a:r>
              <a:rPr lang="ru-RU" sz="1500" b="1" dirty="0" smtClean="0">
                <a:solidFill>
                  <a:srgbClr val="042E17"/>
                </a:solidFill>
              </a:rPr>
              <a:t> у </a:t>
            </a:r>
            <a:r>
              <a:rPr lang="ru-RU" sz="1500" b="1" dirty="0" err="1" smtClean="0">
                <a:solidFill>
                  <a:srgbClr val="042E17"/>
                </a:solidFill>
              </a:rPr>
              <a:t>зв’язку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з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організацією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інклюзивного</a:t>
            </a:r>
            <a:r>
              <a:rPr lang="ru-RU" sz="1500" b="1" dirty="0" smtClean="0">
                <a:solidFill>
                  <a:srgbClr val="042E17"/>
                </a:solidFill>
              </a:rPr>
              <a:t> </a:t>
            </a:r>
            <a:r>
              <a:rPr lang="ru-RU" sz="1500" b="1" dirty="0" err="1" smtClean="0">
                <a:solidFill>
                  <a:srgbClr val="042E17"/>
                </a:solidFill>
              </a:rPr>
              <a:t>навчання</a:t>
            </a:r>
            <a:r>
              <a:rPr lang="ru-RU" sz="1500" b="1" dirty="0" smtClean="0">
                <a:solidFill>
                  <a:srgbClr val="042E17"/>
                </a:solidFill>
              </a:rPr>
              <a:t>. </a:t>
            </a:r>
            <a:r>
              <a:rPr lang="ru-RU" sz="1500" dirty="0" smtClean="0">
                <a:solidFill>
                  <a:srgbClr val="042E17"/>
                </a:solidFill>
              </a:rPr>
              <a:t>Наказ МОН </a:t>
            </a:r>
            <a:r>
              <a:rPr lang="ru-RU" sz="1500" dirty="0" err="1" smtClean="0">
                <a:solidFill>
                  <a:srgbClr val="042E17"/>
                </a:solidFill>
              </a:rPr>
              <a:t>від</a:t>
            </a:r>
            <a:r>
              <a:rPr lang="ru-RU" sz="1500" dirty="0" smtClean="0">
                <a:solidFill>
                  <a:srgbClr val="042E17"/>
                </a:solidFill>
              </a:rPr>
              <a:t> 01.02.2018 №90 “Про </a:t>
            </a:r>
            <a:r>
              <a:rPr lang="ru-RU" sz="1500" dirty="0" err="1" smtClean="0">
                <a:solidFill>
                  <a:srgbClr val="042E17"/>
                </a:solidFill>
              </a:rPr>
              <a:t>внесення</a:t>
            </a:r>
            <a:r>
              <a:rPr lang="ru-RU" sz="1500" dirty="0" smtClean="0">
                <a:solidFill>
                  <a:srgbClr val="042E17"/>
                </a:solidFill>
              </a:rPr>
              <a:t> </a:t>
            </a:r>
            <a:r>
              <a:rPr lang="ru-RU" sz="1500" dirty="0" err="1" smtClean="0">
                <a:solidFill>
                  <a:srgbClr val="042E17"/>
                </a:solidFill>
              </a:rPr>
              <a:t>змін</a:t>
            </a:r>
            <a:r>
              <a:rPr lang="ru-RU" sz="1500" dirty="0" smtClean="0">
                <a:solidFill>
                  <a:srgbClr val="042E17"/>
                </a:solidFill>
              </a:rPr>
              <a:t> до наказу МОН </a:t>
            </a:r>
            <a:r>
              <a:rPr lang="ru-RU" sz="1500" dirty="0" err="1" smtClean="0">
                <a:solidFill>
                  <a:srgbClr val="042E17"/>
                </a:solidFill>
              </a:rPr>
              <a:t>від</a:t>
            </a:r>
            <a:r>
              <a:rPr lang="ru-RU" sz="1500" dirty="0" smtClean="0">
                <a:solidFill>
                  <a:srgbClr val="042E17"/>
                </a:solidFill>
              </a:rPr>
              <a:t> 06 </a:t>
            </a:r>
            <a:r>
              <a:rPr lang="ru-RU" sz="1500" dirty="0" err="1" smtClean="0">
                <a:solidFill>
                  <a:srgbClr val="042E17"/>
                </a:solidFill>
              </a:rPr>
              <a:t>грудня</a:t>
            </a:r>
            <a:r>
              <a:rPr lang="ru-RU" sz="1500" dirty="0" smtClean="0">
                <a:solidFill>
                  <a:srgbClr val="042E17"/>
                </a:solidFill>
              </a:rPr>
              <a:t> 2010 року №1205”.</a:t>
            </a:r>
          </a:p>
          <a:p>
            <a:endParaRPr lang="ru-RU" sz="1200" dirty="0" smtClean="0">
              <a:solidFill>
                <a:srgbClr val="042E17"/>
              </a:solidFill>
            </a:endParaRPr>
          </a:p>
          <a:p>
            <a:endParaRPr lang="ru-RU" sz="1200" dirty="0" smtClean="0">
              <a:solidFill>
                <a:srgbClr val="042E17"/>
              </a:solidFill>
            </a:endParaRPr>
          </a:p>
          <a:p>
            <a:endParaRPr lang="ru-RU" sz="1600" b="1" dirty="0" smtClean="0">
              <a:solidFill>
                <a:srgbClr val="042E17"/>
              </a:solidFill>
            </a:endParaRPr>
          </a:p>
          <a:p>
            <a:pPr lvl="0"/>
            <a:endParaRPr lang="ru-RU" sz="1600" dirty="0" smtClean="0">
              <a:solidFill>
                <a:srgbClr val="042E1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433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763" y="332656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Асистент вчителя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6762" y="1285860"/>
            <a:ext cx="7199734" cy="5286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42E17"/>
                </a:solidFill>
              </a:rPr>
              <a:t>Про ставку </a:t>
            </a:r>
            <a:r>
              <a:rPr lang="ru-RU" dirty="0" err="1" smtClean="0">
                <a:solidFill>
                  <a:srgbClr val="042E17"/>
                </a:solidFill>
              </a:rPr>
              <a:t>асистента</a:t>
            </a:r>
            <a:r>
              <a:rPr lang="ru-RU" dirty="0" smtClean="0">
                <a:solidFill>
                  <a:srgbClr val="042E17"/>
                </a:solidFill>
              </a:rPr>
              <a:t> </a:t>
            </a:r>
            <a:r>
              <a:rPr lang="ru-RU" dirty="0" err="1" smtClean="0">
                <a:solidFill>
                  <a:srgbClr val="042E17"/>
                </a:solidFill>
              </a:rPr>
              <a:t>вчителя</a:t>
            </a:r>
            <a:r>
              <a:rPr lang="ru-RU" dirty="0" smtClean="0">
                <a:solidFill>
                  <a:srgbClr val="042E17"/>
                </a:solidFill>
              </a:rPr>
              <a:t> </a:t>
            </a:r>
            <a:r>
              <a:rPr lang="ru-RU" dirty="0" err="1" smtClean="0">
                <a:solidFill>
                  <a:srgbClr val="042E17"/>
                </a:solidFill>
              </a:rPr>
              <a:t>і</a:t>
            </a:r>
            <a:r>
              <a:rPr lang="ru-RU" dirty="0" smtClean="0">
                <a:solidFill>
                  <a:srgbClr val="042E17"/>
                </a:solidFill>
              </a:rPr>
              <a:t> </a:t>
            </a:r>
            <a:r>
              <a:rPr lang="ru-RU" dirty="0" err="1" smtClean="0">
                <a:solidFill>
                  <a:srgbClr val="042E17"/>
                </a:solidFill>
              </a:rPr>
              <a:t>вчителя</a:t>
            </a:r>
            <a:r>
              <a:rPr lang="ru-RU" dirty="0" smtClean="0">
                <a:solidFill>
                  <a:srgbClr val="042E17"/>
                </a:solidFill>
              </a:rPr>
              <a:t>–дефектолога. </a:t>
            </a:r>
          </a:p>
          <a:p>
            <a:pPr>
              <a:buNone/>
            </a:pPr>
            <a:r>
              <a:rPr lang="ru-RU" dirty="0" smtClean="0">
                <a:solidFill>
                  <a:srgbClr val="042E17"/>
                </a:solidFill>
              </a:rPr>
              <a:t>	</a:t>
            </a:r>
            <a:r>
              <a:rPr lang="ru-RU" sz="2400" dirty="0" smtClean="0">
                <a:solidFill>
                  <a:srgbClr val="4D4D4D"/>
                </a:solidFill>
              </a:rPr>
              <a:t> “Про </a:t>
            </a:r>
            <a:r>
              <a:rPr lang="ru-RU" sz="2400" dirty="0" err="1" smtClean="0">
                <a:solidFill>
                  <a:srgbClr val="4D4D4D"/>
                </a:solidFill>
              </a:rPr>
              <a:t>внесення</a:t>
            </a:r>
            <a:r>
              <a:rPr lang="ru-RU" sz="2400" dirty="0" smtClean="0">
                <a:solidFill>
                  <a:srgbClr val="4D4D4D"/>
                </a:solidFill>
              </a:rPr>
              <a:t> </a:t>
            </a:r>
            <a:r>
              <a:rPr lang="ru-RU" sz="2400" dirty="0" err="1" smtClean="0">
                <a:solidFill>
                  <a:srgbClr val="4D4D4D"/>
                </a:solidFill>
              </a:rPr>
              <a:t>змін</a:t>
            </a:r>
            <a:r>
              <a:rPr lang="ru-RU" sz="2400" dirty="0" smtClean="0">
                <a:solidFill>
                  <a:srgbClr val="4D4D4D"/>
                </a:solidFill>
              </a:rPr>
              <a:t> до наказу </a:t>
            </a:r>
            <a:r>
              <a:rPr lang="ru-RU" sz="2400" dirty="0" err="1" smtClean="0">
                <a:solidFill>
                  <a:srgbClr val="4D4D4D"/>
                </a:solidFill>
              </a:rPr>
              <a:t>Міністерства</a:t>
            </a:r>
            <a:r>
              <a:rPr lang="ru-RU" sz="2400" dirty="0" smtClean="0">
                <a:solidFill>
                  <a:srgbClr val="4D4D4D"/>
                </a:solidFill>
              </a:rPr>
              <a:t> </a:t>
            </a:r>
            <a:r>
              <a:rPr lang="ru-RU" sz="2400" dirty="0" err="1" smtClean="0">
                <a:solidFill>
                  <a:srgbClr val="4D4D4D"/>
                </a:solidFill>
              </a:rPr>
              <a:t>освіти</a:t>
            </a:r>
            <a:r>
              <a:rPr lang="ru-RU" sz="2400" dirty="0" smtClean="0">
                <a:solidFill>
                  <a:srgbClr val="4D4D4D"/>
                </a:solidFill>
              </a:rPr>
              <a:t> </a:t>
            </a:r>
            <a:r>
              <a:rPr lang="ru-RU" sz="2400" dirty="0" err="1" smtClean="0">
                <a:solidFill>
                  <a:srgbClr val="4D4D4D"/>
                </a:solidFill>
              </a:rPr>
              <a:t>і</a:t>
            </a:r>
            <a:r>
              <a:rPr lang="ru-RU" sz="2400" dirty="0" smtClean="0">
                <a:solidFill>
                  <a:srgbClr val="4D4D4D"/>
                </a:solidFill>
              </a:rPr>
              <a:t> науки </a:t>
            </a:r>
            <a:r>
              <a:rPr lang="ru-RU" sz="2400" dirty="0" err="1" smtClean="0">
                <a:solidFill>
                  <a:srgbClr val="4D4D4D"/>
                </a:solidFill>
              </a:rPr>
              <a:t>України</a:t>
            </a:r>
            <a:r>
              <a:rPr lang="ru-RU" sz="2400" dirty="0" smtClean="0">
                <a:solidFill>
                  <a:srgbClr val="4D4D4D"/>
                </a:solidFill>
              </a:rPr>
              <a:t> </a:t>
            </a:r>
            <a:r>
              <a:rPr lang="ru-RU" sz="2400" dirty="0" err="1" smtClean="0">
                <a:solidFill>
                  <a:srgbClr val="4D4D4D"/>
                </a:solidFill>
              </a:rPr>
              <a:t>від</a:t>
            </a:r>
            <a:r>
              <a:rPr lang="ru-RU" sz="2400" dirty="0" smtClean="0">
                <a:solidFill>
                  <a:srgbClr val="4D4D4D"/>
                </a:solidFill>
              </a:rPr>
              <a:t> 06 </a:t>
            </a:r>
            <a:r>
              <a:rPr lang="ru-RU" sz="2400" dirty="0" err="1" smtClean="0">
                <a:solidFill>
                  <a:srgbClr val="4D4D4D"/>
                </a:solidFill>
              </a:rPr>
              <a:t>грудня</a:t>
            </a:r>
            <a:r>
              <a:rPr lang="ru-RU" sz="2400" dirty="0" smtClean="0">
                <a:solidFill>
                  <a:srgbClr val="4D4D4D"/>
                </a:solidFill>
              </a:rPr>
              <a:t> 2010 року № 1205”. Наказ МОНУ № 90 </a:t>
            </a:r>
            <a:r>
              <a:rPr lang="ru-RU" sz="2400" dirty="0" err="1" smtClean="0">
                <a:solidFill>
                  <a:srgbClr val="4D4D4D"/>
                </a:solidFill>
              </a:rPr>
              <a:t>від</a:t>
            </a:r>
            <a:r>
              <a:rPr lang="ru-RU" sz="2400" dirty="0" smtClean="0">
                <a:solidFill>
                  <a:srgbClr val="4D4D4D"/>
                </a:solidFill>
              </a:rPr>
              <a:t> 01.02.2018 р.</a:t>
            </a:r>
          </a:p>
          <a:p>
            <a:pPr lvl="0">
              <a:buNone/>
            </a:pPr>
            <a:r>
              <a:rPr lang="uk-UA" dirty="0" smtClean="0">
                <a:solidFill>
                  <a:srgbClr val="042E17"/>
                </a:solidFill>
              </a:rPr>
              <a:t>Щодо функціональних обов'язків асистента вчителя. </a:t>
            </a:r>
          </a:p>
          <a:p>
            <a:pPr lvl="0">
              <a:buNone/>
            </a:pPr>
            <a:r>
              <a:rPr lang="uk-UA" sz="2400" dirty="0" smtClean="0">
                <a:solidFill>
                  <a:srgbClr val="042E17"/>
                </a:solidFill>
              </a:rPr>
              <a:t>      </a:t>
            </a:r>
            <a:r>
              <a:rPr lang="uk-UA" sz="2400" dirty="0" smtClean="0">
                <a:solidFill>
                  <a:srgbClr val="4D4D4D"/>
                </a:solidFill>
              </a:rPr>
              <a:t>Лист МОН від 05.02.2018р. №2.5-281.</a:t>
            </a:r>
            <a:endParaRPr lang="ru-RU" sz="2400" dirty="0" smtClean="0">
              <a:solidFill>
                <a:srgbClr val="4D4D4D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42E17"/>
                </a:solidFill>
              </a:rPr>
              <a:t> </a:t>
            </a:r>
          </a:p>
          <a:p>
            <a:pPr>
              <a:buNone/>
            </a:pPr>
            <a:endParaRPr lang="ru-RU" sz="2400" dirty="0" smtClean="0">
              <a:solidFill>
                <a:srgbClr val="042E17"/>
              </a:solidFill>
            </a:endParaRPr>
          </a:p>
          <a:p>
            <a:endParaRPr lang="ru-RU" sz="2400" dirty="0" smtClean="0">
              <a:solidFill>
                <a:srgbClr val="042E17"/>
              </a:solidFill>
            </a:endParaRPr>
          </a:p>
          <a:p>
            <a:endParaRPr lang="uk-UA" b="1" dirty="0">
              <a:solidFill>
                <a:srgbClr val="042E1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35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48680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Команда супроводу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5689" y="1264642"/>
            <a:ext cx="7315200" cy="4191000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dirty="0" smtClean="0">
                <a:solidFill>
                  <a:srgbClr val="042E17"/>
                </a:solidFill>
              </a:rPr>
              <a:t>«Про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освіти». </a:t>
            </a:r>
          </a:p>
          <a:p>
            <a:pPr lvl="0">
              <a:buNone/>
            </a:pPr>
            <a:r>
              <a:rPr lang="uk-UA" sz="2800" dirty="0" smtClean="0">
                <a:solidFill>
                  <a:srgbClr val="042E17"/>
                </a:solidFill>
              </a:rPr>
              <a:t>	Наказ МОН України від 08.06.2018 р. №609.</a:t>
            </a:r>
          </a:p>
          <a:p>
            <a:pPr lvl="0">
              <a:buNone/>
            </a:pPr>
            <a:endParaRPr lang="ru-RU" sz="1600" dirty="0" smtClean="0">
              <a:solidFill>
                <a:srgbClr val="042E17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024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88640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Інклюзія у </a:t>
            </a:r>
            <a:r>
              <a:rPr lang="uk-UA" b="1" dirty="0" err="1" smtClean="0">
                <a:solidFill>
                  <a:srgbClr val="7030A0"/>
                </a:solidFill>
              </a:rPr>
              <a:t>дошкіллі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1428735"/>
            <a:ext cx="7315200" cy="3286149"/>
          </a:xfrm>
        </p:spPr>
        <p:txBody>
          <a:bodyPr/>
          <a:lstStyle/>
          <a:p>
            <a:r>
              <a:rPr lang="uk-UA" sz="2000" b="1" dirty="0" smtClean="0">
                <a:solidFill>
                  <a:srgbClr val="042E17"/>
                </a:solidFill>
              </a:rPr>
              <a:t>«Щодо організації діяльності інклюзивних груп у дошкільних навчальних закладах». </a:t>
            </a:r>
          </a:p>
          <a:p>
            <a:pPr>
              <a:buNone/>
            </a:pPr>
            <a:r>
              <a:rPr lang="uk-UA" sz="2000" b="1" dirty="0" smtClean="0">
                <a:solidFill>
                  <a:srgbClr val="042E17"/>
                </a:solidFill>
              </a:rPr>
              <a:t>      </a:t>
            </a:r>
            <a:r>
              <a:rPr lang="uk-UA" sz="2000" dirty="0" smtClean="0">
                <a:solidFill>
                  <a:srgbClr val="042E17"/>
                </a:solidFill>
              </a:rPr>
              <a:t>Лист МОН України від 12.10.2015 р. № 1/9-487.</a:t>
            </a:r>
          </a:p>
          <a:p>
            <a:pPr lvl="0"/>
            <a:r>
              <a:rPr lang="ru-RU" sz="2000" b="1" dirty="0" err="1" smtClean="0">
                <a:solidFill>
                  <a:schemeClr val="bg2"/>
                </a:solidFill>
              </a:rPr>
              <a:t>Організація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інклюзивних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груп</a:t>
            </a:r>
            <a:r>
              <a:rPr lang="ru-RU" sz="2000" b="1" dirty="0" smtClean="0">
                <a:solidFill>
                  <a:schemeClr val="bg2"/>
                </a:solidFill>
              </a:rPr>
              <a:t> ЗДО</a:t>
            </a:r>
          </a:p>
          <a:p>
            <a:pPr lvl="0"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     «Про </a:t>
            </a:r>
            <a:r>
              <a:rPr lang="ru-RU" sz="2000" b="1" dirty="0" err="1" smtClean="0">
                <a:solidFill>
                  <a:schemeClr val="bg2"/>
                </a:solidFill>
              </a:rPr>
              <a:t>внесення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змін</a:t>
            </a:r>
            <a:r>
              <a:rPr lang="ru-RU" sz="2000" b="1" dirty="0" smtClean="0">
                <a:solidFill>
                  <a:schemeClr val="bg2"/>
                </a:solidFill>
              </a:rPr>
              <a:t> до </a:t>
            </a:r>
            <a:r>
              <a:rPr lang="ru-RU" sz="2000" b="1" dirty="0" err="1" smtClean="0">
                <a:solidFill>
                  <a:schemeClr val="bg2"/>
                </a:solidFill>
              </a:rPr>
              <a:t>деяких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законів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України</a:t>
            </a:r>
            <a:r>
              <a:rPr lang="ru-RU" sz="2000" b="1" dirty="0" smtClean="0">
                <a:solidFill>
                  <a:schemeClr val="bg2"/>
                </a:solidFill>
              </a:rPr>
              <a:t> про </a:t>
            </a:r>
            <a:r>
              <a:rPr lang="ru-RU" sz="2000" b="1" dirty="0" err="1" smtClean="0">
                <a:solidFill>
                  <a:schemeClr val="bg2"/>
                </a:solidFill>
              </a:rPr>
              <a:t>освіту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щодо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організації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інклюзивного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навчання</a:t>
            </a:r>
            <a:r>
              <a:rPr lang="ru-RU" sz="2000" b="1" dirty="0" smtClean="0">
                <a:solidFill>
                  <a:schemeClr val="bg2"/>
                </a:solidFill>
              </a:rPr>
              <a:t>». </a:t>
            </a:r>
          </a:p>
          <a:p>
            <a:pPr lvl="0">
              <a:buNone/>
            </a:pPr>
            <a:r>
              <a:rPr lang="ru-RU" sz="2000" b="1" dirty="0" smtClean="0">
                <a:solidFill>
                  <a:schemeClr val="bg2"/>
                </a:solidFill>
              </a:rPr>
              <a:t>     </a:t>
            </a:r>
            <a:r>
              <a:rPr lang="ru-RU" sz="2000" dirty="0" smtClean="0">
                <a:solidFill>
                  <a:schemeClr val="bg2"/>
                </a:solidFill>
              </a:rPr>
              <a:t>Закон </a:t>
            </a:r>
            <a:r>
              <a:rPr lang="ru-RU" sz="2000" dirty="0" err="1" smtClean="0">
                <a:solidFill>
                  <a:schemeClr val="bg2"/>
                </a:solidFill>
              </a:rPr>
              <a:t>України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 smtClean="0">
                <a:solidFill>
                  <a:schemeClr val="bg2"/>
                </a:solidFill>
              </a:rPr>
              <a:t>від</a:t>
            </a:r>
            <a:r>
              <a:rPr lang="ru-RU" sz="2000" dirty="0" smtClean="0">
                <a:solidFill>
                  <a:schemeClr val="bg2"/>
                </a:solidFill>
              </a:rPr>
              <a:t> 05.06.2014 р. №1324-VII</a:t>
            </a:r>
            <a:endParaRPr lang="uk-UA" sz="20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3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93538229"/>
              </p:ext>
            </p:extLst>
          </p:nvPr>
        </p:nvGraphicFramePr>
        <p:xfrm>
          <a:off x="1547664" y="394792"/>
          <a:ext cx="77724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0"/>
            <a:ext cx="7094592" cy="6572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kern="1200" dirty="0" smtClean="0">
                <a:solidFill>
                  <a:srgbClr val="7030A0"/>
                </a:solidFill>
                <a:latin typeface="Arial" charset="0"/>
              </a:rPr>
              <a:t>Комплексна</a:t>
            </a:r>
          </a:p>
          <a:p>
            <a:pPr marL="0" indent="0" algn="ctr">
              <a:buNone/>
            </a:pPr>
            <a:r>
              <a:rPr lang="uk-UA" b="1" kern="1200" dirty="0" smtClean="0">
                <a:solidFill>
                  <a:srgbClr val="7030A0"/>
                </a:solidFill>
                <a:latin typeface="Arial" charset="0"/>
              </a:rPr>
              <a:t> психолого-педагогічна оцінка розвитку дитини</a:t>
            </a:r>
          </a:p>
          <a:p>
            <a:pPr marL="0" indent="0" algn="just">
              <a:buNone/>
            </a:pPr>
            <a:r>
              <a:rPr lang="uk-UA" sz="2400" b="1" kern="1200" dirty="0" smtClean="0">
                <a:solidFill>
                  <a:schemeClr val="bg2"/>
                </a:solidFill>
                <a:latin typeface="Arial" charset="0"/>
              </a:rPr>
              <a:t>це процес збору та інтерпретації кількісної та якісної інформації про особливості розвитку дитини з метою визначення її особливих освітніх потреб, в тому числі коефіцієнта її інтелекту, розроблення рекомендацій щодо освітньої програми, особливостей організації психолого-педагогічних, </a:t>
            </a:r>
            <a:r>
              <a:rPr lang="uk-UA" sz="2400" b="1" kern="1200" dirty="0" err="1" smtClean="0">
                <a:solidFill>
                  <a:schemeClr val="bg2"/>
                </a:solidFill>
                <a:latin typeface="Arial" charset="0"/>
              </a:rPr>
              <a:t>корекційно-розвиткових</a:t>
            </a:r>
            <a:r>
              <a:rPr lang="uk-UA" sz="2400" b="1" kern="1200" dirty="0" smtClean="0">
                <a:solidFill>
                  <a:schemeClr val="bg2"/>
                </a:solidFill>
                <a:latin typeface="Arial" charset="0"/>
              </a:rPr>
              <a:t> послуг, відповідно до потенційних можливостей   дитини.</a:t>
            </a:r>
            <a:endParaRPr lang="uk-UA" sz="2400" b="1" kern="12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380312" cy="6597352"/>
          </a:xfrm>
        </p:spPr>
        <p:txBody>
          <a:bodyPr>
            <a:noAutofit/>
          </a:bodyPr>
          <a:lstStyle/>
          <a:p>
            <a: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Основні завдання</a:t>
            </a:r>
            <a:b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комплексної психолого-педагогічної оцінки</a:t>
            </a:r>
            <a:br>
              <a:rPr lang="uk-UA" sz="24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</a:b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визначення особливих освітніх потреб;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• визначення особливостей розвитку дитини, її сильних та слабких сторін; 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• розробка рекомендацій з організації надання психолого-педагогічних, </a:t>
            </a:r>
            <a:r>
              <a:rPr lang="uk-UA" sz="2400" kern="1200" dirty="0" err="1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корекційно-розвиткових</a:t>
            </a: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 послуг дитині, а також рекомендацій щодо освітньої програми дитини, потреби в індивідуальній програмі розвитку; 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• розробка рекомендацій щодо організації освітнього процесу дитини для адміністрації закладу освіти, педагогічних працівників, батьків або законних представників дитини</a:t>
            </a:r>
            <a:r>
              <a:rPr lang="uk-U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900" dirty="0" smtClean="0"/>
              <a:t/>
            </a:r>
            <a:br>
              <a:rPr lang="uk-UA" sz="2900" dirty="0" smtClean="0"/>
            </a:br>
            <a:endParaRPr lang="uk-UA" sz="29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6858000"/>
          </a:xfrm>
        </p:spPr>
        <p:txBody>
          <a:bodyPr>
            <a:normAutofit/>
          </a:bodyPr>
          <a:lstStyle/>
          <a:p>
            <a:r>
              <a:rPr lang="uk-UA" sz="3200" b="1" kern="1200" dirty="0" err="1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ІРЦ</a:t>
            </a:r>
            <a: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 проводить комплексну оцінку</a:t>
            </a:r>
            <a:b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</a:br>
            <a: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 у таких випадках: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• звернення батьків (одного з батьків) або законних представників дитини;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 • особисте звернення дітей віком 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від 16 до 18 років;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 • звернення адміністрації закладів освіти (за наявності згоди батьків (одного з батьків) або законних представників дитини); </a:t>
            </a:r>
            <a:b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</a:br>
            <a:r>
              <a:rPr lang="uk-UA" sz="2400" kern="1200" dirty="0" smtClean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• звернення органів опіки та піклування щодо проведення комплексної оцінки дітей-сиріт, дітей позбавлених батьківського піклування.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501090" y="5954699"/>
            <a:ext cx="85668" cy="4606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142984"/>
          </a:xfrm>
        </p:spPr>
        <p:txBody>
          <a:bodyPr>
            <a:normAutofit/>
          </a:bodyPr>
          <a:lstStyle/>
          <a:p>
            <a: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Документи, </a:t>
            </a:r>
            <a:b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</a:br>
            <a:r>
              <a:rPr lang="uk-UA" sz="32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необхідні при первинному прийомі</a:t>
            </a:r>
            <a:endParaRPr lang="ru-RU" sz="3200" b="1" kern="1200" dirty="0">
              <a:solidFill>
                <a:srgbClr val="7030A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980728"/>
            <a:ext cx="7380312" cy="5760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uk-UA" sz="26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uk-UA" sz="2600" dirty="0">
                <a:solidFill>
                  <a:srgbClr val="042E17"/>
                </a:solidFill>
              </a:rPr>
              <a:t>Д</a:t>
            </a:r>
            <a:r>
              <a:rPr lang="uk-UA" sz="2600" dirty="0" smtClean="0">
                <a:solidFill>
                  <a:srgbClr val="042E17"/>
                </a:solidFill>
              </a:rPr>
              <a:t>окументи, що посвідчують особу батьків (одного з батьків) або законних представників;</a:t>
            </a:r>
          </a:p>
          <a:p>
            <a:pPr>
              <a:lnSpc>
                <a:spcPct val="120000"/>
              </a:lnSpc>
            </a:pPr>
            <a:r>
              <a:rPr lang="uk-UA" sz="2600" dirty="0">
                <a:solidFill>
                  <a:srgbClr val="042E17"/>
                </a:solidFill>
              </a:rPr>
              <a:t>С</a:t>
            </a:r>
            <a:r>
              <a:rPr lang="uk-UA" sz="2600" dirty="0" smtClean="0">
                <a:solidFill>
                  <a:srgbClr val="042E17"/>
                </a:solidFill>
              </a:rPr>
              <a:t>відоцтво про народження дитини (копія);</a:t>
            </a:r>
          </a:p>
          <a:p>
            <a:pPr>
              <a:lnSpc>
                <a:spcPct val="120000"/>
              </a:lnSpc>
            </a:pPr>
            <a:r>
              <a:rPr lang="uk-UA" sz="2600" dirty="0" smtClean="0">
                <a:solidFill>
                  <a:srgbClr val="042E17"/>
                </a:solidFill>
              </a:rPr>
              <a:t>Свідоцтво про інвалідність (копія)</a:t>
            </a:r>
          </a:p>
          <a:p>
            <a:pPr>
              <a:lnSpc>
                <a:spcPct val="120000"/>
              </a:lnSpc>
            </a:pPr>
            <a:r>
              <a:rPr lang="uk-UA" sz="2600" dirty="0" smtClean="0">
                <a:solidFill>
                  <a:srgbClr val="042E17"/>
                </a:solidFill>
              </a:rPr>
              <a:t>індивідуальної програми реабілітації дитини з інвалідністю (копія);</a:t>
            </a:r>
          </a:p>
          <a:p>
            <a:pPr>
              <a:lnSpc>
                <a:spcPct val="120000"/>
              </a:lnSpc>
            </a:pPr>
            <a:r>
              <a:rPr lang="uk-UA" sz="2600" dirty="0">
                <a:solidFill>
                  <a:srgbClr val="042E17"/>
                </a:solidFill>
              </a:rPr>
              <a:t>Ф</a:t>
            </a:r>
            <a:r>
              <a:rPr lang="uk-UA" sz="2600" dirty="0" smtClean="0">
                <a:solidFill>
                  <a:srgbClr val="042E17"/>
                </a:solidFill>
              </a:rPr>
              <a:t>орма первинної облікової документації №112/0 "Історія розвитку дитини" затвердженої МОЗ, у разі потреби - довідки від психіатра;</a:t>
            </a:r>
          </a:p>
          <a:p>
            <a:pPr>
              <a:lnSpc>
                <a:spcPct val="120000"/>
              </a:lnSpc>
            </a:pPr>
            <a:r>
              <a:rPr lang="uk-UA" sz="2600" dirty="0">
                <a:solidFill>
                  <a:srgbClr val="042E17"/>
                </a:solidFill>
              </a:rPr>
              <a:t>З</a:t>
            </a:r>
            <a:r>
              <a:rPr lang="uk-UA" sz="2600" dirty="0" smtClean="0">
                <a:solidFill>
                  <a:srgbClr val="042E17"/>
                </a:solidFill>
              </a:rPr>
              <a:t>аяви щодо проведення комплексної психолого-педагогічної оцінки розвитку дитини;</a:t>
            </a:r>
          </a:p>
          <a:p>
            <a:pPr>
              <a:lnSpc>
                <a:spcPct val="120000"/>
              </a:lnSpc>
            </a:pPr>
            <a:r>
              <a:rPr lang="uk-UA" sz="2600" dirty="0">
                <a:solidFill>
                  <a:srgbClr val="042E17"/>
                </a:solidFill>
              </a:rPr>
              <a:t>З</a:t>
            </a:r>
            <a:r>
              <a:rPr lang="uk-UA" sz="2600" dirty="0" smtClean="0">
                <a:solidFill>
                  <a:srgbClr val="042E17"/>
                </a:solidFill>
              </a:rPr>
              <a:t>годи батьків (одного з батьків) або законних представників </a:t>
            </a:r>
            <a:r>
              <a:rPr lang="ru-RU" sz="2600" dirty="0" smtClean="0">
                <a:solidFill>
                  <a:srgbClr val="042E17"/>
                </a:solidFill>
              </a:rPr>
              <a:t>на </a:t>
            </a:r>
            <a:r>
              <a:rPr lang="ru-RU" sz="2600" dirty="0" err="1" smtClean="0">
                <a:solidFill>
                  <a:srgbClr val="042E17"/>
                </a:solidFill>
              </a:rPr>
              <a:t>обробку</a:t>
            </a:r>
            <a:r>
              <a:rPr lang="ru-RU" sz="2600" dirty="0" smtClean="0">
                <a:solidFill>
                  <a:srgbClr val="042E17"/>
                </a:solidFill>
              </a:rPr>
              <a:t> </a:t>
            </a:r>
            <a:r>
              <a:rPr lang="ru-RU" sz="2600" dirty="0" err="1" smtClean="0">
                <a:solidFill>
                  <a:srgbClr val="042E17"/>
                </a:solidFill>
              </a:rPr>
              <a:t>персональних</a:t>
            </a:r>
            <a:r>
              <a:rPr lang="ru-RU" sz="2600" dirty="0" smtClean="0">
                <a:solidFill>
                  <a:srgbClr val="042E17"/>
                </a:solidFill>
              </a:rPr>
              <a:t> </a:t>
            </a:r>
            <a:r>
              <a:rPr lang="ru-RU" sz="2600" dirty="0" err="1" smtClean="0">
                <a:solidFill>
                  <a:srgbClr val="042E17"/>
                </a:solidFill>
              </a:rPr>
              <a:t>даних</a:t>
            </a:r>
            <a:r>
              <a:rPr lang="ru-RU" sz="2600" dirty="0" smtClean="0">
                <a:solidFill>
                  <a:srgbClr val="042E17"/>
                </a:solidFill>
              </a:rPr>
              <a:t> </a:t>
            </a:r>
            <a:r>
              <a:rPr lang="ru-RU" sz="2600" dirty="0" err="1" smtClean="0">
                <a:solidFill>
                  <a:srgbClr val="042E17"/>
                </a:solidFill>
              </a:rPr>
              <a:t>їх</a:t>
            </a:r>
            <a:r>
              <a:rPr lang="ru-RU" sz="2600" dirty="0" smtClean="0">
                <a:solidFill>
                  <a:srgbClr val="042E17"/>
                </a:solidFill>
              </a:rPr>
              <a:t> </a:t>
            </a:r>
            <a:r>
              <a:rPr lang="ru-RU" sz="2600" dirty="0" err="1" smtClean="0">
                <a:solidFill>
                  <a:srgbClr val="042E17"/>
                </a:solidFill>
              </a:rPr>
              <a:t>неповнолітньої</a:t>
            </a:r>
            <a:r>
              <a:rPr lang="ru-RU" sz="2600" dirty="0" smtClean="0">
                <a:solidFill>
                  <a:srgbClr val="042E17"/>
                </a:solidFill>
              </a:rPr>
              <a:t> </a:t>
            </a:r>
            <a:r>
              <a:rPr lang="ru-RU" sz="2600" dirty="0" err="1" smtClean="0">
                <a:solidFill>
                  <a:srgbClr val="042E17"/>
                </a:solidFill>
              </a:rPr>
              <a:t>дитини</a:t>
            </a:r>
            <a:r>
              <a:rPr lang="ru-RU" sz="2600" dirty="0" smtClean="0">
                <a:solidFill>
                  <a:srgbClr val="042E17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673" y="188640"/>
            <a:ext cx="7380312" cy="141277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uk-UA" sz="31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У</a:t>
            </a:r>
            <a:r>
              <a:rPr lang="uk-UA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разі коли дитина з особливими освітніми потребами здобуває дошкільну або загальну середню освіту, до заяви можуть додаватися:</a:t>
            </a:r>
            <a: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4221" y="1844824"/>
            <a:ext cx="6923112" cy="5357850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042E17"/>
                </a:solidFill>
              </a:rPr>
              <a:t>П</a:t>
            </a:r>
            <a:r>
              <a:rPr lang="uk-UA" sz="2400" dirty="0" smtClean="0">
                <a:solidFill>
                  <a:srgbClr val="042E17"/>
                </a:solidFill>
              </a:rPr>
              <a:t>сихолого-педагогічна характеристика дитини із зазначенням динаміки та якості засвоєння знань під час навчання, підготовлена відповідним педагогічним працівником та затверджена керівником відповідного навчального закладу;</a:t>
            </a:r>
          </a:p>
          <a:p>
            <a:r>
              <a:rPr lang="uk-UA" sz="2400" dirty="0">
                <a:solidFill>
                  <a:srgbClr val="042E17"/>
                </a:solidFill>
              </a:rPr>
              <a:t>З</a:t>
            </a:r>
            <a:r>
              <a:rPr lang="uk-UA" sz="2400" dirty="0" smtClean="0">
                <a:solidFill>
                  <a:srgbClr val="042E17"/>
                </a:solidFill>
              </a:rPr>
              <a:t>ошити з рідної мови, математики, результати навчальних досягнень (для дітей, які здобувають загальну середню освіту), малюнки;</a:t>
            </a:r>
          </a:p>
          <a:p>
            <a:r>
              <a:rPr lang="uk-UA" sz="2400" dirty="0">
                <a:solidFill>
                  <a:srgbClr val="042E17"/>
                </a:solidFill>
              </a:rPr>
              <a:t>Д</a:t>
            </a:r>
            <a:r>
              <a:rPr lang="uk-UA" sz="2400" dirty="0" smtClean="0">
                <a:solidFill>
                  <a:srgbClr val="042E17"/>
                </a:solidFill>
              </a:rPr>
              <a:t>окументи щодо додаткових обстежень дитини.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56582354"/>
              </p:ext>
            </p:extLst>
          </p:nvPr>
        </p:nvGraphicFramePr>
        <p:xfrm>
          <a:off x="755576" y="620688"/>
          <a:ext cx="80074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898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96952"/>
            <a:ext cx="3363016" cy="3468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315200" cy="715962"/>
          </a:xfrm>
        </p:spPr>
        <p:txBody>
          <a:bodyPr/>
          <a:lstStyle/>
          <a:p>
            <a:pPr algn="ctr"/>
            <a:r>
              <a:rPr lang="ru-RU" sz="3600" b="1" kern="1200" dirty="0" err="1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Вчитель</a:t>
            </a:r>
            <a:r>
              <a:rPr lang="ru-RU" sz="3600" b="1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 –дефектолог</a:t>
            </a:r>
            <a:endParaRPr lang="ru-RU" sz="3600" b="1" kern="1200" dirty="0">
              <a:solidFill>
                <a:srgbClr val="7030A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35696" y="832594"/>
            <a:ext cx="7308304" cy="341169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uk-UA" sz="2400" dirty="0">
                <a:solidFill>
                  <a:srgbClr val="042E17"/>
                </a:solidFill>
              </a:rPr>
              <a:t>Проведення оцінки освітньої діяльності дитини: </a:t>
            </a:r>
            <a:endParaRPr lang="uk-UA" sz="2400" dirty="0" smtClean="0">
              <a:solidFill>
                <a:srgbClr val="042E1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400" dirty="0" smtClean="0">
                <a:solidFill>
                  <a:srgbClr val="042E17"/>
                </a:solidFill>
              </a:rPr>
              <a:t>є </a:t>
            </a:r>
            <a:r>
              <a:rPr lang="uk-UA" sz="2400" dirty="0">
                <a:solidFill>
                  <a:srgbClr val="042E17"/>
                </a:solidFill>
              </a:rPr>
              <a:t>визначення рівня сформованості знань, вмінь, навичок відповідно до освітньої програми або основних критеріїв формування вмінь та навичок дітей </a:t>
            </a:r>
            <a:r>
              <a:rPr lang="uk-UA" sz="2400" dirty="0" smtClean="0">
                <a:solidFill>
                  <a:srgbClr val="042E17"/>
                </a:solidFill>
              </a:rPr>
              <a:t> дошкільного </a:t>
            </a:r>
            <a:r>
              <a:rPr lang="uk-UA" sz="2400" dirty="0">
                <a:solidFill>
                  <a:srgbClr val="042E17"/>
                </a:solidFill>
              </a:rPr>
              <a:t>віку</a:t>
            </a:r>
            <a:r>
              <a:rPr lang="uk-UA" dirty="0">
                <a:solidFill>
                  <a:srgbClr val="042E17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solidFill>
                <a:srgbClr val="042E1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dirty="0" smtClean="0"/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495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14384357"/>
              </p:ext>
            </p:extLst>
          </p:nvPr>
        </p:nvGraphicFramePr>
        <p:xfrm>
          <a:off x="179512" y="908720"/>
          <a:ext cx="439248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75124571"/>
              </p:ext>
            </p:extLst>
          </p:nvPr>
        </p:nvGraphicFramePr>
        <p:xfrm>
          <a:off x="4644008" y="836712"/>
          <a:ext cx="439248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68102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Оцінка стану артикуляційного апарату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5740977" cy="4912832"/>
          </a:xfrm>
        </p:spPr>
      </p:pic>
    </p:spTree>
    <p:extLst>
      <p:ext uri="{BB962C8B-B14F-4D97-AF65-F5344CB8AC3E}">
        <p14:creationId xmlns:p14="http://schemas.microsoft.com/office/powerpoint/2010/main" val="1147393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7561" y="81281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Правильність, чіткість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766705" cy="5034008"/>
          </a:xfrm>
        </p:spPr>
      </p:pic>
      <p:graphicFrame>
        <p:nvGraphicFramePr>
          <p:cNvPr id="3" name="Місце для вмісту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6085413"/>
              </p:ext>
            </p:extLst>
          </p:nvPr>
        </p:nvGraphicFramePr>
        <p:xfrm>
          <a:off x="827584" y="1556792"/>
          <a:ext cx="489654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0827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7315200" cy="715962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Слухове та зорове сприймання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3657084" cy="350146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744416" cy="5462868"/>
          </a:xfrm>
        </p:spPr>
      </p:pic>
    </p:spTree>
    <p:extLst>
      <p:ext uri="{BB962C8B-B14F-4D97-AF65-F5344CB8AC3E}">
        <p14:creationId xmlns:p14="http://schemas.microsoft.com/office/powerpoint/2010/main" val="242827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20688"/>
            <a:ext cx="7315200" cy="715962"/>
          </a:xfrm>
        </p:spPr>
        <p:txBody>
          <a:bodyPr/>
          <a:lstStyle/>
          <a:p>
            <a:pPr algn="ctr"/>
            <a:r>
              <a:rPr lang="uk-UA" dirty="0" smtClean="0"/>
              <a:t> </a:t>
            </a:r>
            <a:r>
              <a:rPr lang="uk-UA" sz="3600" b="1" dirty="0" smtClean="0">
                <a:solidFill>
                  <a:srgbClr val="7030A0"/>
                </a:solidFill>
              </a:rPr>
              <a:t>Зв'язне мовлення.</a:t>
            </a:r>
            <a:br>
              <a:rPr lang="uk-UA" sz="3600" b="1" dirty="0" smtClean="0">
                <a:solidFill>
                  <a:srgbClr val="7030A0"/>
                </a:solidFill>
              </a:rPr>
            </a:br>
            <a:r>
              <a:rPr lang="uk-UA" sz="3600" b="1" dirty="0" smtClean="0">
                <a:solidFill>
                  <a:srgbClr val="7030A0"/>
                </a:solidFill>
              </a:rPr>
              <a:t>Розуміння зверненого мовлення.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3581400" cy="36163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60848"/>
            <a:ext cx="3189170" cy="4322098"/>
          </a:xfrm>
        </p:spPr>
      </p:pic>
    </p:spTree>
    <p:extLst>
      <p:ext uri="{BB962C8B-B14F-4D97-AF65-F5344CB8AC3E}">
        <p14:creationId xmlns:p14="http://schemas.microsoft.com/office/powerpoint/2010/main" val="3539159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Писемне мовлення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3420" y="1875052"/>
            <a:ext cx="4352924" cy="328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8256" y="1872626"/>
            <a:ext cx="4352925" cy="322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3520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829" y="193321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Комунікабельність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47" y="1628800"/>
            <a:ext cx="3057143" cy="42476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429" y="2276872"/>
            <a:ext cx="3581400" cy="2362729"/>
          </a:xfrm>
        </p:spPr>
      </p:pic>
    </p:spTree>
    <p:extLst>
      <p:ext uri="{BB962C8B-B14F-4D97-AF65-F5344CB8AC3E}">
        <p14:creationId xmlns:p14="http://schemas.microsoft.com/office/powerpoint/2010/main" val="3838356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622" y="188640"/>
            <a:ext cx="7315200" cy="715962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Стан дрібної моторики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5694219" cy="455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78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8711284"/>
              </p:ext>
            </p:extLst>
          </p:nvPr>
        </p:nvGraphicFramePr>
        <p:xfrm>
          <a:off x="611560" y="188640"/>
          <a:ext cx="834846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85917" y="243059"/>
          <a:ext cx="7215239" cy="63338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86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9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2"/>
                          </a:solidFill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2"/>
                          </a:solidFill>
                        </a:rPr>
                        <a:t>з</a:t>
                      </a:r>
                      <a:r>
                        <a:rPr lang="en-US" sz="1400" dirty="0">
                          <a:solidFill>
                            <a:schemeClr val="bg2"/>
                          </a:solidFill>
                        </a:rPr>
                        <a:t>/</a:t>
                      </a:r>
                      <a:r>
                        <a:rPr lang="uk-UA" sz="1400" dirty="0">
                          <a:solidFill>
                            <a:schemeClr val="bg2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2"/>
                          </a:solidFill>
                        </a:rPr>
                        <a:t>Тема</a:t>
                      </a:r>
                      <a:endParaRPr lang="ru-RU" sz="18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66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bg2"/>
                          </a:solidFill>
                        </a:rPr>
                        <a:t>Відповідальний </a:t>
                      </a:r>
                      <a:endParaRPr lang="ru-RU" sz="18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A66B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1.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Про особливості </a:t>
                      </a: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роботи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Інклюзивно-ресурсного 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центру 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2"/>
                          </a:solidFill>
                        </a:rPr>
                        <a:t>Директор центру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2"/>
                          </a:solidFill>
                        </a:rPr>
                        <a:t>Гарлінська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 Ольга Миколаївна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7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2.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Нормативно-правова база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 smtClean="0">
                          <a:solidFill>
                            <a:schemeClr val="bg2"/>
                          </a:solidFill>
                        </a:rPr>
                        <a:t>інклюзивної освіти</a:t>
                      </a:r>
                      <a:endParaRPr lang="ru-RU" sz="1600" b="1" kern="1200" dirty="0" smtClean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2"/>
                          </a:solidFill>
                        </a:rPr>
                        <a:t>Практичний психолог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2"/>
                          </a:solidFill>
                        </a:rPr>
                        <a:t>Халевич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 Юлія Олександрівна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45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3.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Особливості проведення комплексної оцінки дітей </a:t>
                      </a:r>
                      <a:endParaRPr lang="uk-UA" sz="16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фахівцями 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центру та оформлення висновку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2"/>
                          </a:solidFill>
                        </a:rPr>
                        <a:t>Практичний психолог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2"/>
                          </a:solidFill>
                        </a:rPr>
                        <a:t>Мазанова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 Катерина </a:t>
                      </a: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Андріївна </a:t>
                      </a:r>
                      <a:r>
                        <a:rPr lang="uk-UA" sz="1600" dirty="0" smtClean="0">
                          <a:solidFill>
                            <a:schemeClr val="bg2"/>
                          </a:solidFill>
                        </a:rPr>
                        <a:t>Вчитель-дефектолог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Кравчук Світлана </a:t>
                      </a:r>
                      <a:r>
                        <a:rPr lang="uk-UA" sz="1600" b="1" dirty="0" smtClean="0">
                          <a:solidFill>
                            <a:schemeClr val="bg2"/>
                          </a:solidFill>
                        </a:rPr>
                        <a:t>Борисівна</a:t>
                      </a:r>
                      <a:endParaRPr lang="ru-RU" sz="1600" b="1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2"/>
                          </a:solidFill>
                        </a:rPr>
                        <a:t>Вчитель-логопед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2"/>
                          </a:solidFill>
                        </a:rPr>
                        <a:t>Чезлова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 Ярослава Ярославівна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4.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Команда психолого-педагогічного супроводу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2"/>
                          </a:solidFill>
                        </a:rPr>
                        <a:t>Вчитель-дефектолог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Танасійчук Людмила Петрівна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2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5.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Створення ІПР. Адаптація і модифікація програми. Індивідуальний навчальний план.</a:t>
                      </a:r>
                      <a:endParaRPr lang="ru-RU" sz="1600" b="1" dirty="0">
                        <a:solidFill>
                          <a:schemeClr val="bg2"/>
                        </a:solidFill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Роль асистента вчителя та його документація.</a:t>
                      </a:r>
                      <a:endParaRPr lang="ru-RU" sz="1600" b="1" dirty="0">
                        <a:solidFill>
                          <a:schemeClr val="bg2"/>
                        </a:solidFill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Оцінювання учнів з особливими освітніми потребами.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2"/>
                          </a:solidFill>
                        </a:rPr>
                        <a:t>Завідувач відділу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bg2"/>
                          </a:solidFill>
                        </a:rPr>
                        <a:t>«Обласний ресурсний </a:t>
                      </a:r>
                      <a:r>
                        <a:rPr lang="uk-UA" sz="1600" dirty="0">
                          <a:solidFill>
                            <a:schemeClr val="bg2"/>
                          </a:solidFill>
                        </a:rPr>
                        <a:t>центр підтримки інклюзивної освіти» КВНЗ</a:t>
                      </a:r>
                      <a:endParaRPr lang="ru-RU" sz="1600" dirty="0">
                        <a:solidFill>
                          <a:schemeClr val="bg2"/>
                        </a:solidFill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bg2"/>
                          </a:solidFill>
                        </a:rPr>
                        <a:t>Стречень</a:t>
                      </a: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 Антоніна Володимирівна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bg2"/>
                          </a:solidFill>
                        </a:rPr>
                        <a:t>6.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bg2"/>
                          </a:solidFill>
                        </a:rPr>
                        <a:t>Питання - відповіді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bg2"/>
                          </a:solidFill>
                        </a:rPr>
                        <a:t>Всі учасники круглого столу</a:t>
                      </a:r>
                      <a:endParaRPr lang="ru-RU" sz="16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696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907704" y="1124744"/>
            <a:ext cx="7056784" cy="41910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uk-UA" dirty="0" smtClean="0">
                <a:solidFill>
                  <a:schemeClr val="bg2"/>
                </a:solidFill>
              </a:rPr>
              <a:t>Наказ МОН </a:t>
            </a:r>
            <a:r>
              <a:rPr lang="uk-UA" b="1" dirty="0" smtClean="0">
                <a:solidFill>
                  <a:schemeClr val="bg2"/>
                </a:solidFill>
              </a:rPr>
              <a:t>№609 </a:t>
            </a:r>
            <a:r>
              <a:rPr lang="uk-UA" dirty="0" smtClean="0">
                <a:solidFill>
                  <a:schemeClr val="bg2"/>
                </a:solidFill>
              </a:rPr>
              <a:t>від 08.06.2018 року </a:t>
            </a:r>
            <a:r>
              <a:rPr lang="uk-UA" dirty="0" err="1" smtClean="0">
                <a:solidFill>
                  <a:schemeClr val="bg2"/>
                </a:solidFill>
              </a:rPr>
              <a:t>“Про</a:t>
            </a:r>
            <a:r>
              <a:rPr lang="uk-UA" dirty="0" smtClean="0">
                <a:solidFill>
                  <a:schemeClr val="bg2"/>
                </a:solidFill>
              </a:rPr>
              <a:t> затвердження Примірного положення про команду психолого-педагогічного супроводу дитини з особливими освітніми потребами в закладі загальної середньої та дошкільної </a:t>
            </a:r>
            <a:r>
              <a:rPr lang="uk-UA" dirty="0" err="1" smtClean="0">
                <a:solidFill>
                  <a:schemeClr val="bg2"/>
                </a:solidFill>
              </a:rPr>
              <a:t>освіти</a:t>
            </a:r>
            <a:r>
              <a:rPr lang="uk-UA" b="1" dirty="0" err="1" smtClean="0">
                <a:solidFill>
                  <a:schemeClr val="bg2"/>
                </a:solidFill>
              </a:rPr>
              <a:t>”</a:t>
            </a:r>
            <a:endParaRPr lang="ru-RU" b="1" dirty="0" smtClean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84414" y="620688"/>
            <a:ext cx="7380312" cy="555709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Індивідуальна навчальна програма - </a:t>
            </a:r>
            <a:r>
              <a:rPr lang="uk-UA" sz="2800" dirty="0" smtClean="0">
                <a:solidFill>
                  <a:schemeClr val="bg2"/>
                </a:solidFill>
              </a:rPr>
              <a:t>документ (частина ІПР), який окреслює коло знань, умінь та навичок, що підлягають засвоєнню з кожного окремого навчального предмету у процесі навчання у закладі загальної середньої освіти з метою реалізації індивідуальної освітньої траєкторії дитини з особливими освітніми потребами (далі дитини з ООП). Містить перелік тем матеріалу, що вивчається, рекомендації щодо кількості годин на кожну тему, час, відведений на вивчення всього курсу;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47664" y="836712"/>
            <a:ext cx="7380312" cy="5064125"/>
          </a:xfrm>
        </p:spPr>
        <p:txBody>
          <a:bodyPr/>
          <a:lstStyle/>
          <a:p>
            <a:pPr indent="-165100"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7030A0"/>
                </a:solidFill>
              </a:rPr>
              <a:t>Індивідуальний освітній план - </a:t>
            </a:r>
            <a:r>
              <a:rPr lang="uk-UA" dirty="0" smtClean="0">
                <a:solidFill>
                  <a:srgbClr val="042E17"/>
                </a:solidFill>
              </a:rPr>
              <a:t>документ (частина ІПP), що визначає послідовність, форму і темп засвоєння дитиною з ООП у закладі дошкільної освіти компонентів освітньої програми з метою реалізації її індивідуальної освітньої траєкторії.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91680" y="1196752"/>
            <a:ext cx="7315200" cy="4191000"/>
          </a:xfrm>
        </p:spPr>
        <p:txBody>
          <a:bodyPr/>
          <a:lstStyle/>
          <a:p>
            <a:pPr marL="273050" indent="-273050" algn="ctr" eaLnBrk="1" hangingPunct="1">
              <a:buFont typeface="Wingdings" pitchFamily="2" charset="2"/>
              <a:buNone/>
              <a:defRPr/>
            </a:pPr>
            <a:r>
              <a:rPr lang="uk-UA" sz="4400" i="1" dirty="0" smtClean="0">
                <a:solidFill>
                  <a:srgbClr val="7030A0"/>
                </a:solidFill>
              </a:rPr>
              <a:t>Персональний склад команди супроводу затверджує керівник закладу освіти своїм наказом.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763687" y="620688"/>
            <a:ext cx="7367549" cy="4530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У закладі загальної середньої освіти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bg2"/>
                </a:solidFill>
              </a:rPr>
              <a:t>постійні учасники:</a:t>
            </a:r>
            <a:r>
              <a:rPr lang="uk-UA" sz="2400" dirty="0" smtClean="0">
                <a:solidFill>
                  <a:schemeClr val="bg2"/>
                </a:solidFill>
              </a:rPr>
              <a:t> директор або заступник директора з навчально-виховної роботи, вчитель початкових класів (класний керівник), вчителі, асистенти вчителя, практичний психолог, соціальний педагог, вчитель-дефектолог (з урахування освітніх потреб дитини), </a:t>
            </a:r>
            <a:r>
              <a:rPr lang="uk-UA" sz="2400" dirty="0" err="1" smtClean="0">
                <a:solidFill>
                  <a:schemeClr val="bg2"/>
                </a:solidFill>
              </a:rPr>
              <a:t>вчитель-реабілітолог</a:t>
            </a:r>
            <a:r>
              <a:rPr lang="uk-UA" sz="2400" dirty="0" smtClean="0">
                <a:solidFill>
                  <a:schemeClr val="bg2"/>
                </a:solidFill>
              </a:rPr>
              <a:t> та батьки або законні представники дитини тощо;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400" b="1" dirty="0" smtClean="0">
                <a:solidFill>
                  <a:schemeClr val="bg2"/>
                </a:solidFill>
              </a:rPr>
              <a:t>залучені фахівці:</a:t>
            </a:r>
            <a:r>
              <a:rPr lang="uk-UA" sz="2400" dirty="0" smtClean="0">
                <a:solidFill>
                  <a:schemeClr val="bg2"/>
                </a:solidFill>
              </a:rPr>
              <a:t> медпрацівник закладу освіти, лікар, асистент дитини, спеціалісти системи соціального захисту населення, служби у справах дітей тощо.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404664"/>
            <a:ext cx="7272808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У дитсадках</a:t>
            </a:r>
            <a:endParaRPr lang="uk-UA" sz="2800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uk-UA" sz="2800" b="1" dirty="0" smtClean="0">
                <a:solidFill>
                  <a:schemeClr val="bg2"/>
                </a:solidFill>
              </a:rPr>
              <a:t>постійні учасники:</a:t>
            </a:r>
            <a:r>
              <a:rPr lang="uk-UA" sz="2800" dirty="0" smtClean="0">
                <a:solidFill>
                  <a:schemeClr val="bg2"/>
                </a:solidFill>
              </a:rPr>
              <a:t> директор або вихователь-методист, вихователь, асистент вихователя, практичний психолог, соціальний педагог, вчитель-дефектолог (з урахування освітніх потреб дитини), вчитель-</a:t>
            </a:r>
            <a:r>
              <a:rPr lang="uk-UA" sz="2800" dirty="0" err="1" smtClean="0">
                <a:solidFill>
                  <a:schemeClr val="bg2"/>
                </a:solidFill>
              </a:rPr>
              <a:t>реабілітолог</a:t>
            </a:r>
            <a:r>
              <a:rPr lang="uk-UA" sz="2800" dirty="0" smtClean="0">
                <a:solidFill>
                  <a:schemeClr val="bg2"/>
                </a:solidFill>
              </a:rPr>
              <a:t> та батьки дитини тощо;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chemeClr val="bg2"/>
                </a:solidFill>
              </a:rPr>
              <a:t>залучені фахівці: </a:t>
            </a:r>
            <a:r>
              <a:rPr lang="uk-UA" sz="2800" dirty="0" smtClean="0">
                <a:solidFill>
                  <a:schemeClr val="bg2"/>
                </a:solidFill>
              </a:rPr>
              <a:t>медпрацівник закладу освіти, лікар, асистент дитини, спеціалісти системи соціального захисту населення, служби у справах дітей тощо.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763687" y="260648"/>
            <a:ext cx="7378623" cy="6264696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800" b="1" dirty="0" smtClean="0">
                <a:solidFill>
                  <a:srgbClr val="7030A0"/>
                </a:solidFill>
              </a:rPr>
              <a:t>Завданнями команди супроводу є</a:t>
            </a:r>
            <a:r>
              <a:rPr lang="uk-UA" sz="2800" dirty="0" smtClean="0">
                <a:solidFill>
                  <a:srgbClr val="7030A0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збір інформації про особливості розвитку дитини, її інтереси, труднощі, освітні потреби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   на етапах створення, реалізації та моніторингу виконання ІПР;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визначення напрямів психолого-педагогічних та </a:t>
            </a:r>
            <a:r>
              <a:rPr lang="uk-UA" sz="2400" dirty="0" err="1" smtClean="0">
                <a:solidFill>
                  <a:schemeClr val="bg2"/>
                </a:solidFill>
              </a:rPr>
              <a:t>корекційно-розвиткових</a:t>
            </a:r>
            <a:r>
              <a:rPr lang="uk-UA" sz="2400" dirty="0" smtClean="0">
                <a:solidFill>
                  <a:schemeClr val="bg2"/>
                </a:solidFill>
              </a:rPr>
              <a:t> послуг;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розробка ІПР;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надання методичної підтримки педагогам з організації інклюзивного навчання;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створення належних умов для інтеграції дітей;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консультації батьків щодо особливостей розвитку, навчання та виховання їхніх дітей;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dirty="0" smtClean="0">
                <a:solidFill>
                  <a:schemeClr val="bg2"/>
                </a:solidFill>
              </a:rPr>
              <a:t>проведення </a:t>
            </a:r>
            <a:r>
              <a:rPr lang="uk-UA" sz="2400" dirty="0" err="1" smtClean="0">
                <a:solidFill>
                  <a:schemeClr val="bg2"/>
                </a:solidFill>
              </a:rPr>
              <a:t>інформаційно-просвітницьої</a:t>
            </a:r>
            <a:r>
              <a:rPr lang="uk-UA" sz="2400" dirty="0" smtClean="0">
                <a:solidFill>
                  <a:schemeClr val="bg2"/>
                </a:solidFill>
              </a:rPr>
              <a:t> роботи у закладі освіти серед педагогів, батьків та дітей, щоб не допустити дискримінацію та порушення прав дітей з особливими освітніми потребами.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980728"/>
            <a:ext cx="7380312" cy="5140325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dirty="0" smtClean="0">
                <a:solidFill>
                  <a:schemeClr val="bg2"/>
                </a:solidFill>
              </a:rPr>
              <a:t>Команда супроводу складає індивідуальну програму розвитку дитини з ООП впродовж 2-х тижнів з моменту початку освітнього процесу.</a:t>
            </a:r>
          </a:p>
          <a:p>
            <a:pPr eaLnBrk="1" hangingPunct="1">
              <a:defRPr/>
            </a:pPr>
            <a:r>
              <a:rPr lang="uk-UA" sz="2800" dirty="0" smtClean="0">
                <a:solidFill>
                  <a:schemeClr val="bg2"/>
                </a:solidFill>
              </a:rPr>
              <a:t>Переглядає ІПР з метою її коригування та визначення прогресу розвитку дитини у закладі загальної середньої освіти двічі на рік (у разі потреби  частіше); у закладі дошкільної освіти - тричі на навчальний рік (у разі потреби частіше).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63688" y="1196752"/>
            <a:ext cx="7315200" cy="4191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chemeClr val="bg2"/>
                </a:solidFill>
              </a:rPr>
              <a:t>У разі виникнення труднощів у реалізації ІПР, Команда супроводу звертається до фахівців ІРЦ щодо надання методичної допомоги. </a:t>
            </a:r>
          </a:p>
          <a:p>
            <a:pPr eaLnBrk="1" hangingPunct="1">
              <a:defRPr/>
            </a:pPr>
            <a:r>
              <a:rPr lang="uk-UA" dirty="0" smtClean="0">
                <a:solidFill>
                  <a:schemeClr val="bg2"/>
                </a:solidFill>
              </a:rPr>
              <a:t>ІПР погоджується батьками та затверджується керівником закладу освіти.</a:t>
            </a: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643407"/>
              </p:ext>
            </p:extLst>
          </p:nvPr>
        </p:nvGraphicFramePr>
        <p:xfrm>
          <a:off x="2195736" y="1070738"/>
          <a:ext cx="6696744" cy="5330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кутник 3"/>
          <p:cNvSpPr/>
          <p:nvPr/>
        </p:nvSpPr>
        <p:spPr>
          <a:xfrm>
            <a:off x="1763688" y="116632"/>
            <a:ext cx="7380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Труднощі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перешкоджають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реалізації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ідеї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інклюзії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0116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64487851"/>
              </p:ext>
            </p:extLst>
          </p:nvPr>
        </p:nvGraphicFramePr>
        <p:xfrm>
          <a:off x="1524000" y="1397000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кутник 4"/>
          <p:cNvSpPr/>
          <p:nvPr/>
        </p:nvSpPr>
        <p:spPr>
          <a:xfrm>
            <a:off x="1763688" y="0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Подолання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труднощів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інтегрування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дітей</a:t>
            </a:r>
            <a:r>
              <a:rPr lang="ru-RU" b="1" dirty="0">
                <a:solidFill>
                  <a:srgbClr val="7030A0"/>
                </a:solidFill>
              </a:rPr>
              <a:t> з </a:t>
            </a:r>
            <a:r>
              <a:rPr lang="ru-RU" b="1" err="1">
                <a:solidFill>
                  <a:srgbClr val="7030A0"/>
                </a:solidFill>
              </a:rPr>
              <a:t>особливими</a:t>
            </a:r>
            <a:r>
              <a:rPr lang="ru-RU" b="1">
                <a:solidFill>
                  <a:srgbClr val="7030A0"/>
                </a:solidFill>
              </a:rPr>
              <a:t> </a:t>
            </a:r>
            <a:r>
              <a:rPr lang="ru-RU" b="1" smtClean="0">
                <a:solidFill>
                  <a:srgbClr val="7030A0"/>
                </a:solidFill>
              </a:rPr>
              <a:t>потребами </a:t>
            </a:r>
            <a:r>
              <a:rPr lang="ru-RU" b="1" dirty="0">
                <a:solidFill>
                  <a:srgbClr val="7030A0"/>
                </a:solidFill>
              </a:rPr>
              <a:t>в </a:t>
            </a:r>
            <a:r>
              <a:rPr lang="ru-RU" b="1" dirty="0" err="1" smtClean="0">
                <a:solidFill>
                  <a:srgbClr val="7030A0"/>
                </a:solidFill>
              </a:rPr>
              <a:t>загальноосвітній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школі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5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907704" y="188640"/>
            <a:ext cx="7056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7030A0"/>
                </a:solidFill>
              </a:rPr>
              <a:t>Інклюзивно-ресурсний центр </a:t>
            </a:r>
            <a:r>
              <a:rPr lang="uk-UA" dirty="0">
                <a:solidFill>
                  <a:srgbClr val="7030A0"/>
                </a:solidFill>
              </a:rPr>
              <a:t>– є установою, що утворюється з метою забезпечення права дітей з особливими освітніми потребами віком від 2 до 18 років на здобуття дошкільної та загальної середньої освіти, в тому числі у закладах професійної (професійно-технічної) освіти та інших закладах освіти, які забезпечують здобуття загальної середньої освіти</a:t>
            </a:r>
            <a:r>
              <a:rPr lang="uk-UA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  <a:p>
            <a:pPr algn="just"/>
            <a:r>
              <a:rPr lang="uk-UA" b="1" u="sng" dirty="0">
                <a:solidFill>
                  <a:srgbClr val="7030A0"/>
                </a:solidFill>
              </a:rPr>
              <a:t>Основною метою діяльності ІРЦ </a:t>
            </a:r>
            <a:r>
              <a:rPr lang="uk-UA" dirty="0">
                <a:solidFill>
                  <a:srgbClr val="7030A0"/>
                </a:solidFill>
              </a:rPr>
              <a:t>є надання професійної підтримки всім учасникам інклюзивного освітнього процесу: батькам, їхнім дітям з особливими потребами, вчителям, а також поширення інклюзивних освітніх практик шляхом обміну інформацією та знаннями.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104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9825"/>
            <a:ext cx="727280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Основні завдання ІРЦ</a:t>
            </a:r>
            <a:r>
              <a:rPr lang="uk-UA" sz="2800" b="1" dirty="0" smtClean="0">
                <a:solidFill>
                  <a:srgbClr val="7030A0"/>
                </a:solidFill>
              </a:rPr>
              <a:t>: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Проведення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комплексної психолого-педагогічної оцінки розвитку дитини (далі - комплексна оцінка), з метою визначення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ООП дитини;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2. Розроблення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рекомендацій щодо освітньої програми навчання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3. Надання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психолого-педагогічних та </a:t>
            </a:r>
            <a:r>
              <a:rPr lang="uk-UA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корекційно-розвиткових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послуг дітям з ООП відповідно до потенційних можливостей дитини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4. Надання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консультацій та взаємодія з педагогічними працівниками закладів освіти, з питань організації інклюзивного навчання;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часть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педагогічних працівників ІРЦ в командах психолого-педагогічного супроводу дитини з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ООП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закладах загальної середньої та дошкільної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освіти;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6. Надання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методичної допомоги педагогічним працівникам закладів освіти, які забезпечують здобуття загальної середньої освіти, батькам або законним представникам дітей з особливими освітніми потребами щодо особливостей організації надання психолого-педагогічних та корекційно-</a:t>
            </a:r>
            <a:r>
              <a:rPr lang="uk-UA" sz="16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розвиткових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послуг таким дітям;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7. Консультування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батьків або законних представників дітей з особливими освітніми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потребами; 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8. Моніторинг </a:t>
            </a:r>
            <a:r>
              <a:rPr lang="uk-UA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динаміки розвитку дітей з особливими освітніми потребами шляхом взаємодії з їх батьками (законними представниками) та закладами освіти, в яких вони </a:t>
            </a:r>
            <a:r>
              <a:rPr lang="uk-UA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навчаються. </a:t>
            </a:r>
            <a:endParaRPr lang="ru-RU" sz="1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429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2077840"/>
              </p:ext>
            </p:extLst>
          </p:nvPr>
        </p:nvGraphicFramePr>
        <p:xfrm>
          <a:off x="755576" y="620688"/>
          <a:ext cx="80074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47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9333" y="332656"/>
            <a:ext cx="7315200" cy="1224136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Освіта дітей з особливими освітніми потребами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6385" y="1844824"/>
            <a:ext cx="7315200" cy="4629160"/>
          </a:xfrm>
        </p:spPr>
        <p:txBody>
          <a:bodyPr/>
          <a:lstStyle/>
          <a:p>
            <a:pPr lvl="0"/>
            <a:r>
              <a:rPr lang="uk-UA" sz="2000" dirty="0" smtClean="0">
                <a:solidFill>
                  <a:srgbClr val="042E17"/>
                </a:solidFill>
              </a:rPr>
              <a:t>Конвенція про права </a:t>
            </a:r>
            <a:r>
              <a:rPr lang="ru-RU" sz="2000" dirty="0" err="1" smtClean="0">
                <a:solidFill>
                  <a:srgbClr val="042E17"/>
                </a:solidFill>
              </a:rPr>
              <a:t>осіб</a:t>
            </a:r>
            <a:r>
              <a:rPr lang="uk-UA" sz="2000" dirty="0" smtClean="0">
                <a:solidFill>
                  <a:srgbClr val="042E17"/>
                </a:solidFill>
              </a:rPr>
              <a:t> з інвалідністю (2006 р.)</a:t>
            </a:r>
            <a:endParaRPr lang="ru-RU" sz="2000" dirty="0" smtClean="0">
              <a:solidFill>
                <a:srgbClr val="042E17"/>
              </a:solidFill>
            </a:endParaRPr>
          </a:p>
          <a:p>
            <a:pPr lvl="0"/>
            <a:r>
              <a:rPr lang="uk-UA" sz="2000" dirty="0" smtClean="0">
                <a:solidFill>
                  <a:srgbClr val="042E17"/>
                </a:solidFill>
              </a:rPr>
              <a:t>Конвенція про права дитини </a:t>
            </a:r>
            <a:r>
              <a:rPr lang="uk-UA" sz="2000" dirty="0" smtClean="0">
                <a:solidFill>
                  <a:srgbClr val="4D4D4D"/>
                </a:solidFill>
              </a:rPr>
              <a:t>(</a:t>
            </a:r>
            <a:r>
              <a:rPr lang="ru-RU" sz="2000" dirty="0" smtClean="0">
                <a:solidFill>
                  <a:srgbClr val="042E17"/>
                </a:solidFill>
              </a:rPr>
              <a:t>1989 р.)</a:t>
            </a:r>
            <a:r>
              <a:rPr lang="uk-UA" sz="2000" dirty="0" smtClean="0">
                <a:solidFill>
                  <a:srgbClr val="042E17"/>
                </a:solidFill>
              </a:rPr>
              <a:t>.</a:t>
            </a:r>
            <a:endParaRPr lang="ru-RU" sz="2000" dirty="0" smtClean="0">
              <a:solidFill>
                <a:srgbClr val="042E17"/>
              </a:solidFill>
            </a:endParaRPr>
          </a:p>
          <a:p>
            <a:pPr lvl="0"/>
            <a:r>
              <a:rPr lang="uk-UA" sz="2000" dirty="0" smtClean="0">
                <a:solidFill>
                  <a:srgbClr val="042E17"/>
                </a:solidFill>
              </a:rPr>
              <a:t>«Освіта осіб з особливими освітніми потребами»,  «Інклюзивне навчання». Закон України «Про освіту»  від 05.09.2017 р. Стаття №  19, 20.</a:t>
            </a:r>
            <a:endParaRPr lang="ru-RU" sz="2000" dirty="0" smtClean="0">
              <a:solidFill>
                <a:srgbClr val="042E17"/>
              </a:solidFill>
            </a:endParaRPr>
          </a:p>
          <a:p>
            <a:endParaRPr lang="ru-RU" sz="2000" dirty="0">
              <a:solidFill>
                <a:srgbClr val="042E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5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1">
  <a:themeElements>
    <a:clrScheme name="">
      <a:dk1>
        <a:srgbClr val="FFFFFF"/>
      </a:dk1>
      <a:lt1>
        <a:srgbClr val="FFFFFF"/>
      </a:lt1>
      <a:dk2>
        <a:srgbClr val="FFFFFF"/>
      </a:dk2>
      <a:lt2>
        <a:srgbClr val="313131"/>
      </a:lt2>
      <a:accent1>
        <a:srgbClr val="5B5B5B"/>
      </a:accent1>
      <a:accent2>
        <a:srgbClr val="868686"/>
      </a:accent2>
      <a:accent3>
        <a:srgbClr val="FFFFFF"/>
      </a:accent3>
      <a:accent4>
        <a:srgbClr val="DADADA"/>
      </a:accent4>
      <a:accent5>
        <a:srgbClr val="B5B5B5"/>
      </a:accent5>
      <a:accent6>
        <a:srgbClr val="797979"/>
      </a:accent6>
      <a:hlink>
        <a:srgbClr val="D668F8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FF"/>
    </a:dk2>
    <a:lt2>
      <a:srgbClr val="313131"/>
    </a:lt2>
    <a:accent1>
      <a:srgbClr val="5B5B5B"/>
    </a:accent1>
    <a:accent2>
      <a:srgbClr val="868686"/>
    </a:accent2>
    <a:accent3>
      <a:srgbClr val="FFFFFF"/>
    </a:accent3>
    <a:accent4>
      <a:srgbClr val="DADADA"/>
    </a:accent4>
    <a:accent5>
      <a:srgbClr val="B5B5B5"/>
    </a:accent5>
    <a:accent6>
      <a:srgbClr val="797979"/>
    </a:accent6>
    <a:hlink>
      <a:srgbClr val="D668F8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1157</Words>
  <Application>Microsoft Office PowerPoint</Application>
  <PresentationFormat>Экран (4:3)</PresentationFormat>
  <Paragraphs>160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301</vt:lpstr>
      <vt:lpstr>Вчимося жити разом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Освіта дітей з особливими освітніми потребами</vt:lpstr>
      <vt:lpstr>Організація  інклюзивного навчання ЗЗСО </vt:lpstr>
      <vt:lpstr>Асистент вчителя</vt:lpstr>
      <vt:lpstr>Команда супроводу</vt:lpstr>
      <vt:lpstr>Інклюзія у дошкіллі</vt:lpstr>
      <vt:lpstr>Презентация PowerPoint</vt:lpstr>
      <vt:lpstr>Презентация PowerPoint</vt:lpstr>
      <vt:lpstr>Основні завдання комплексної психолого-педагогічної оцінки  • визначення особливих освітніх потреб; • визначення особливостей розвитку дитини, її сильних та слабких сторін;  • розробка рекомендацій з організації надання психолого-педагогічних, корекційно-розвиткових послуг дитині, а також рекомендацій щодо освітньої програми дитини, потреби в індивідуальній програмі розвитку;  • розробка рекомендацій щодо організації освітнього процесу дитини для адміністрації закладу освіти, педагогічних працівників, батьків або законних представників дитини.  </vt:lpstr>
      <vt:lpstr>ІРЦ проводить комплексну оцінку  у таких випадках:  • звернення батьків (одного з батьків) або законних представників дитини;  • особисте звернення дітей віком  від 16 до 18 років;  • звернення адміністрації закладів освіти (за наявності згоди батьків (одного з батьків) або законних представників дитини);  • звернення органів опіки та піклування щодо проведення комплексної оцінки дітей-сиріт, дітей позбавлених батьківського піклування.  </vt:lpstr>
      <vt:lpstr>Документи,  необхідні при первинному прийомі</vt:lpstr>
      <vt:lpstr> У разі коли дитина з особливими освітніми потребами здобуває дошкільну або загальну середню освіту, до заяви можуть додаватися: </vt:lpstr>
      <vt:lpstr>Вчитель –дефектолог</vt:lpstr>
      <vt:lpstr>Презентация PowerPoint</vt:lpstr>
      <vt:lpstr>Оцінка стану артикуляційного апарату</vt:lpstr>
      <vt:lpstr>Правильність, чіткість</vt:lpstr>
      <vt:lpstr>Слухове та зорове сприймання</vt:lpstr>
      <vt:lpstr> Зв'язне мовлення. Розуміння зверненого мовлення.</vt:lpstr>
      <vt:lpstr>Писемне мовлення </vt:lpstr>
      <vt:lpstr>Комунікабельність</vt:lpstr>
      <vt:lpstr>Стан дрібної моторики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Вчимося жити разом</dc:title>
  <dc:creator>Admin</dc:creator>
  <cp:lastModifiedBy>kug</cp:lastModifiedBy>
  <cp:revision>48</cp:revision>
  <dcterms:created xsi:type="dcterms:W3CDTF">2018-10-10T11:40:34Z</dcterms:created>
  <dcterms:modified xsi:type="dcterms:W3CDTF">2018-10-17T11:30:55Z</dcterms:modified>
</cp:coreProperties>
</file>